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81" r:id="rId4"/>
    <p:sldId id="257" r:id="rId5"/>
    <p:sldId id="268" r:id="rId6"/>
    <p:sldId id="269" r:id="rId7"/>
    <p:sldId id="270" r:id="rId8"/>
    <p:sldId id="282" r:id="rId9"/>
    <p:sldId id="277" r:id="rId10"/>
    <p:sldId id="286" r:id="rId11"/>
    <p:sldId id="279" r:id="rId12"/>
    <p:sldId id="283" r:id="rId13"/>
    <p:sldId id="278" r:id="rId14"/>
    <p:sldId id="285" r:id="rId15"/>
    <p:sldId id="280" r:id="rId16"/>
    <p:sldId id="273" r:id="rId17"/>
    <p:sldId id="274" r:id="rId18"/>
    <p:sldId id="275" r:id="rId19"/>
    <p:sldId id="276" r:id="rId20"/>
    <p:sldId id="284" r:id="rId21"/>
    <p:sldId id="261" r:id="rId22"/>
    <p:sldId id="264" r:id="rId23"/>
    <p:sldId id="258" r:id="rId24"/>
    <p:sldId id="259" r:id="rId25"/>
  </p:sldIdLst>
  <p:sldSz cx="12192000" cy="6858000"/>
  <p:notesSz cx="6888163" cy="100187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15" autoAdjust="0"/>
    <p:restoredTop sz="94660"/>
  </p:normalViewPr>
  <p:slideViewPr>
    <p:cSldViewPr snapToGrid="0">
      <p:cViewPr varScale="1">
        <p:scale>
          <a:sx n="94" d="100"/>
          <a:sy n="94" d="100"/>
        </p:scale>
        <p:origin x="108"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61E661-A3F1-4749-B4FB-AB2D9052443F}"/>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CB63ADBB-9F4A-4D46-8AAF-A83FF424D0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AB1FEB6-325D-4704-9E40-D7C4C4AA6E69}"/>
              </a:ext>
            </a:extLst>
          </p:cNvPr>
          <p:cNvSpPr>
            <a:spLocks noGrp="1"/>
          </p:cNvSpPr>
          <p:nvPr>
            <p:ph type="dt" sz="half" idx="10"/>
          </p:nvPr>
        </p:nvSpPr>
        <p:spPr/>
        <p:txBody>
          <a:bodyPr/>
          <a:lstStyle/>
          <a:p>
            <a:fld id="{A1FB900B-2ADC-4089-B1CA-9D980C330A69}" type="datetimeFigureOut">
              <a:rPr lang="de-DE" smtClean="0"/>
              <a:t>21.04.2022</a:t>
            </a:fld>
            <a:endParaRPr lang="de-DE"/>
          </a:p>
        </p:txBody>
      </p:sp>
      <p:sp>
        <p:nvSpPr>
          <p:cNvPr id="5" name="Fußzeilenplatzhalter 4">
            <a:extLst>
              <a:ext uri="{FF2B5EF4-FFF2-40B4-BE49-F238E27FC236}">
                <a16:creationId xmlns:a16="http://schemas.microsoft.com/office/drawing/2014/main" id="{C0E962AC-27DC-4B0B-B0E9-1256452BA11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64ACA8B-343A-49BE-8441-53D51F7C1BB7}"/>
              </a:ext>
            </a:extLst>
          </p:cNvPr>
          <p:cNvSpPr>
            <a:spLocks noGrp="1"/>
          </p:cNvSpPr>
          <p:nvPr>
            <p:ph type="sldNum" sz="quarter" idx="12"/>
          </p:nvPr>
        </p:nvSpPr>
        <p:spPr/>
        <p:txBody>
          <a:bodyPr/>
          <a:lstStyle/>
          <a:p>
            <a:fld id="{1C95E845-7541-4297-AFF0-0A84F5813AD7}" type="slidenum">
              <a:rPr lang="de-DE" smtClean="0"/>
              <a:t>‹Nr.›</a:t>
            </a:fld>
            <a:endParaRPr lang="de-DE"/>
          </a:p>
        </p:txBody>
      </p:sp>
    </p:spTree>
    <p:extLst>
      <p:ext uri="{BB962C8B-B14F-4D97-AF65-F5344CB8AC3E}">
        <p14:creationId xmlns:p14="http://schemas.microsoft.com/office/powerpoint/2010/main" val="4106652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236DEC-4D2B-4FD5-A4C5-68BC16920FC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CAA3D52-47C6-4C0F-8D83-7D1D4F6C06B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41161B0-D287-4B08-A9AC-D8CAC8673F29}"/>
              </a:ext>
            </a:extLst>
          </p:cNvPr>
          <p:cNvSpPr>
            <a:spLocks noGrp="1"/>
          </p:cNvSpPr>
          <p:nvPr>
            <p:ph type="dt" sz="half" idx="10"/>
          </p:nvPr>
        </p:nvSpPr>
        <p:spPr/>
        <p:txBody>
          <a:bodyPr/>
          <a:lstStyle/>
          <a:p>
            <a:fld id="{A1FB900B-2ADC-4089-B1CA-9D980C330A69}" type="datetimeFigureOut">
              <a:rPr lang="de-DE" smtClean="0"/>
              <a:t>21.04.2022</a:t>
            </a:fld>
            <a:endParaRPr lang="de-DE"/>
          </a:p>
        </p:txBody>
      </p:sp>
      <p:sp>
        <p:nvSpPr>
          <p:cNvPr id="5" name="Fußzeilenplatzhalter 4">
            <a:extLst>
              <a:ext uri="{FF2B5EF4-FFF2-40B4-BE49-F238E27FC236}">
                <a16:creationId xmlns:a16="http://schemas.microsoft.com/office/drawing/2014/main" id="{3A670B80-9794-4A23-B462-FB4BE86D496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23906A2-C636-42C8-A9B7-2A709A76593B}"/>
              </a:ext>
            </a:extLst>
          </p:cNvPr>
          <p:cNvSpPr>
            <a:spLocks noGrp="1"/>
          </p:cNvSpPr>
          <p:nvPr>
            <p:ph type="sldNum" sz="quarter" idx="12"/>
          </p:nvPr>
        </p:nvSpPr>
        <p:spPr/>
        <p:txBody>
          <a:bodyPr/>
          <a:lstStyle/>
          <a:p>
            <a:fld id="{1C95E845-7541-4297-AFF0-0A84F5813AD7}" type="slidenum">
              <a:rPr lang="de-DE" smtClean="0"/>
              <a:t>‹Nr.›</a:t>
            </a:fld>
            <a:endParaRPr lang="de-DE"/>
          </a:p>
        </p:txBody>
      </p:sp>
    </p:spTree>
    <p:extLst>
      <p:ext uri="{BB962C8B-B14F-4D97-AF65-F5344CB8AC3E}">
        <p14:creationId xmlns:p14="http://schemas.microsoft.com/office/powerpoint/2010/main" val="1604048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A548CD8-69E3-42FA-8EF2-2E32D76F9341}"/>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7F73E79F-6A5D-4545-B2C5-3D5E20FD69E7}"/>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790CDE2-AD49-4202-9E3E-FEECC7509206}"/>
              </a:ext>
            </a:extLst>
          </p:cNvPr>
          <p:cNvSpPr>
            <a:spLocks noGrp="1"/>
          </p:cNvSpPr>
          <p:nvPr>
            <p:ph type="dt" sz="half" idx="10"/>
          </p:nvPr>
        </p:nvSpPr>
        <p:spPr/>
        <p:txBody>
          <a:bodyPr/>
          <a:lstStyle/>
          <a:p>
            <a:fld id="{A1FB900B-2ADC-4089-B1CA-9D980C330A69}" type="datetimeFigureOut">
              <a:rPr lang="de-DE" smtClean="0"/>
              <a:t>21.04.2022</a:t>
            </a:fld>
            <a:endParaRPr lang="de-DE"/>
          </a:p>
        </p:txBody>
      </p:sp>
      <p:sp>
        <p:nvSpPr>
          <p:cNvPr id="5" name="Fußzeilenplatzhalter 4">
            <a:extLst>
              <a:ext uri="{FF2B5EF4-FFF2-40B4-BE49-F238E27FC236}">
                <a16:creationId xmlns:a16="http://schemas.microsoft.com/office/drawing/2014/main" id="{DDCAA17B-9303-4783-BFC0-B3B4FEFFC0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3BD9785-FD5C-46E1-B73D-086EE2FAB033}"/>
              </a:ext>
            </a:extLst>
          </p:cNvPr>
          <p:cNvSpPr>
            <a:spLocks noGrp="1"/>
          </p:cNvSpPr>
          <p:nvPr>
            <p:ph type="sldNum" sz="quarter" idx="12"/>
          </p:nvPr>
        </p:nvSpPr>
        <p:spPr/>
        <p:txBody>
          <a:bodyPr/>
          <a:lstStyle/>
          <a:p>
            <a:fld id="{1C95E845-7541-4297-AFF0-0A84F5813AD7}" type="slidenum">
              <a:rPr lang="de-DE" smtClean="0"/>
              <a:t>‹Nr.›</a:t>
            </a:fld>
            <a:endParaRPr lang="de-DE"/>
          </a:p>
        </p:txBody>
      </p:sp>
    </p:spTree>
    <p:extLst>
      <p:ext uri="{BB962C8B-B14F-4D97-AF65-F5344CB8AC3E}">
        <p14:creationId xmlns:p14="http://schemas.microsoft.com/office/powerpoint/2010/main" val="897241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DE739-F2AE-4575-B0A9-BAEF8DB4BF6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3D87DEE-7490-436E-9DCE-3A2C709C53C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08BD949-4A23-4EF3-9D53-8BB399DEF1EB}"/>
              </a:ext>
            </a:extLst>
          </p:cNvPr>
          <p:cNvSpPr>
            <a:spLocks noGrp="1"/>
          </p:cNvSpPr>
          <p:nvPr>
            <p:ph type="dt" sz="half" idx="10"/>
          </p:nvPr>
        </p:nvSpPr>
        <p:spPr/>
        <p:txBody>
          <a:bodyPr/>
          <a:lstStyle/>
          <a:p>
            <a:fld id="{A1FB900B-2ADC-4089-B1CA-9D980C330A69}" type="datetimeFigureOut">
              <a:rPr lang="de-DE" smtClean="0"/>
              <a:t>21.04.2022</a:t>
            </a:fld>
            <a:endParaRPr lang="de-DE"/>
          </a:p>
        </p:txBody>
      </p:sp>
      <p:sp>
        <p:nvSpPr>
          <p:cNvPr id="5" name="Fußzeilenplatzhalter 4">
            <a:extLst>
              <a:ext uri="{FF2B5EF4-FFF2-40B4-BE49-F238E27FC236}">
                <a16:creationId xmlns:a16="http://schemas.microsoft.com/office/drawing/2014/main" id="{CC75D586-06AE-4C65-AFA1-D54B82B9752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8902C39-D3FA-4A71-8949-33CAC7B3610B}"/>
              </a:ext>
            </a:extLst>
          </p:cNvPr>
          <p:cNvSpPr>
            <a:spLocks noGrp="1"/>
          </p:cNvSpPr>
          <p:nvPr>
            <p:ph type="sldNum" sz="quarter" idx="12"/>
          </p:nvPr>
        </p:nvSpPr>
        <p:spPr/>
        <p:txBody>
          <a:bodyPr/>
          <a:lstStyle/>
          <a:p>
            <a:fld id="{1C95E845-7541-4297-AFF0-0A84F5813AD7}" type="slidenum">
              <a:rPr lang="de-DE" smtClean="0"/>
              <a:t>‹Nr.›</a:t>
            </a:fld>
            <a:endParaRPr lang="de-DE"/>
          </a:p>
        </p:txBody>
      </p:sp>
    </p:spTree>
    <p:extLst>
      <p:ext uri="{BB962C8B-B14F-4D97-AF65-F5344CB8AC3E}">
        <p14:creationId xmlns:p14="http://schemas.microsoft.com/office/powerpoint/2010/main" val="256188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F92978-7C7A-4629-9437-D804BE019B3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EA3B4146-D998-493B-A42F-4A5278D1E7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0900C7D-003B-4CED-A5AF-644B1E14E595}"/>
              </a:ext>
            </a:extLst>
          </p:cNvPr>
          <p:cNvSpPr>
            <a:spLocks noGrp="1"/>
          </p:cNvSpPr>
          <p:nvPr>
            <p:ph type="dt" sz="half" idx="10"/>
          </p:nvPr>
        </p:nvSpPr>
        <p:spPr/>
        <p:txBody>
          <a:bodyPr/>
          <a:lstStyle/>
          <a:p>
            <a:fld id="{A1FB900B-2ADC-4089-B1CA-9D980C330A69}" type="datetimeFigureOut">
              <a:rPr lang="de-DE" smtClean="0"/>
              <a:t>21.04.2022</a:t>
            </a:fld>
            <a:endParaRPr lang="de-DE"/>
          </a:p>
        </p:txBody>
      </p:sp>
      <p:sp>
        <p:nvSpPr>
          <p:cNvPr id="5" name="Fußzeilenplatzhalter 4">
            <a:extLst>
              <a:ext uri="{FF2B5EF4-FFF2-40B4-BE49-F238E27FC236}">
                <a16:creationId xmlns:a16="http://schemas.microsoft.com/office/drawing/2014/main" id="{075BF6BA-A2B2-4552-AF33-94301CD212C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3699D5B-F3F7-4EE0-9C33-DEA399073824}"/>
              </a:ext>
            </a:extLst>
          </p:cNvPr>
          <p:cNvSpPr>
            <a:spLocks noGrp="1"/>
          </p:cNvSpPr>
          <p:nvPr>
            <p:ph type="sldNum" sz="quarter" idx="12"/>
          </p:nvPr>
        </p:nvSpPr>
        <p:spPr/>
        <p:txBody>
          <a:bodyPr/>
          <a:lstStyle/>
          <a:p>
            <a:fld id="{1C95E845-7541-4297-AFF0-0A84F5813AD7}" type="slidenum">
              <a:rPr lang="de-DE" smtClean="0"/>
              <a:t>‹Nr.›</a:t>
            </a:fld>
            <a:endParaRPr lang="de-DE"/>
          </a:p>
        </p:txBody>
      </p:sp>
    </p:spTree>
    <p:extLst>
      <p:ext uri="{BB962C8B-B14F-4D97-AF65-F5344CB8AC3E}">
        <p14:creationId xmlns:p14="http://schemas.microsoft.com/office/powerpoint/2010/main" val="3673650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1ADED6-6C59-4B32-A0CB-1A581658131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820F99C-B463-4DDA-AACB-493A82B2A63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2C2D2B5-6878-4625-B51E-0CA736BD815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6413354-820B-4519-8BFB-6E8E16740004}"/>
              </a:ext>
            </a:extLst>
          </p:cNvPr>
          <p:cNvSpPr>
            <a:spLocks noGrp="1"/>
          </p:cNvSpPr>
          <p:nvPr>
            <p:ph type="dt" sz="half" idx="10"/>
          </p:nvPr>
        </p:nvSpPr>
        <p:spPr/>
        <p:txBody>
          <a:bodyPr/>
          <a:lstStyle/>
          <a:p>
            <a:fld id="{A1FB900B-2ADC-4089-B1CA-9D980C330A69}" type="datetimeFigureOut">
              <a:rPr lang="de-DE" smtClean="0"/>
              <a:t>21.04.2022</a:t>
            </a:fld>
            <a:endParaRPr lang="de-DE"/>
          </a:p>
        </p:txBody>
      </p:sp>
      <p:sp>
        <p:nvSpPr>
          <p:cNvPr id="6" name="Fußzeilenplatzhalter 5">
            <a:extLst>
              <a:ext uri="{FF2B5EF4-FFF2-40B4-BE49-F238E27FC236}">
                <a16:creationId xmlns:a16="http://schemas.microsoft.com/office/drawing/2014/main" id="{48239928-9D99-4E45-A2AA-8B0058F9306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2AE810C-4365-44DE-9D55-05E0887CC138}"/>
              </a:ext>
            </a:extLst>
          </p:cNvPr>
          <p:cNvSpPr>
            <a:spLocks noGrp="1"/>
          </p:cNvSpPr>
          <p:nvPr>
            <p:ph type="sldNum" sz="quarter" idx="12"/>
          </p:nvPr>
        </p:nvSpPr>
        <p:spPr/>
        <p:txBody>
          <a:bodyPr/>
          <a:lstStyle/>
          <a:p>
            <a:fld id="{1C95E845-7541-4297-AFF0-0A84F5813AD7}" type="slidenum">
              <a:rPr lang="de-DE" smtClean="0"/>
              <a:t>‹Nr.›</a:t>
            </a:fld>
            <a:endParaRPr lang="de-DE"/>
          </a:p>
        </p:txBody>
      </p:sp>
    </p:spTree>
    <p:extLst>
      <p:ext uri="{BB962C8B-B14F-4D97-AF65-F5344CB8AC3E}">
        <p14:creationId xmlns:p14="http://schemas.microsoft.com/office/powerpoint/2010/main" val="1689923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ED9C16-8D69-4A16-9830-13E0F64AF3B5}"/>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F3880461-B41E-4947-B694-8DF08B3261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A3BBA5A-9CB0-46F4-9D9E-702B12DD96C1}"/>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E8B40824-8109-4FEB-BE32-D77E579A5E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7641C01-38FD-432C-BC5D-C62FAFB00BC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EA1DD6E-16B6-4DE7-83C9-2219532706D4}"/>
              </a:ext>
            </a:extLst>
          </p:cNvPr>
          <p:cNvSpPr>
            <a:spLocks noGrp="1"/>
          </p:cNvSpPr>
          <p:nvPr>
            <p:ph type="dt" sz="half" idx="10"/>
          </p:nvPr>
        </p:nvSpPr>
        <p:spPr/>
        <p:txBody>
          <a:bodyPr/>
          <a:lstStyle/>
          <a:p>
            <a:fld id="{A1FB900B-2ADC-4089-B1CA-9D980C330A69}" type="datetimeFigureOut">
              <a:rPr lang="de-DE" smtClean="0"/>
              <a:t>21.04.2022</a:t>
            </a:fld>
            <a:endParaRPr lang="de-DE"/>
          </a:p>
        </p:txBody>
      </p:sp>
      <p:sp>
        <p:nvSpPr>
          <p:cNvPr id="8" name="Fußzeilenplatzhalter 7">
            <a:extLst>
              <a:ext uri="{FF2B5EF4-FFF2-40B4-BE49-F238E27FC236}">
                <a16:creationId xmlns:a16="http://schemas.microsoft.com/office/drawing/2014/main" id="{021EBE0D-8646-40F8-8D2A-71F558F9F3E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194DFF52-A9EB-49DE-B8ED-81E20383EB67}"/>
              </a:ext>
            </a:extLst>
          </p:cNvPr>
          <p:cNvSpPr>
            <a:spLocks noGrp="1"/>
          </p:cNvSpPr>
          <p:nvPr>
            <p:ph type="sldNum" sz="quarter" idx="12"/>
          </p:nvPr>
        </p:nvSpPr>
        <p:spPr/>
        <p:txBody>
          <a:bodyPr/>
          <a:lstStyle/>
          <a:p>
            <a:fld id="{1C95E845-7541-4297-AFF0-0A84F5813AD7}" type="slidenum">
              <a:rPr lang="de-DE" smtClean="0"/>
              <a:t>‹Nr.›</a:t>
            </a:fld>
            <a:endParaRPr lang="de-DE"/>
          </a:p>
        </p:txBody>
      </p:sp>
    </p:spTree>
    <p:extLst>
      <p:ext uri="{BB962C8B-B14F-4D97-AF65-F5344CB8AC3E}">
        <p14:creationId xmlns:p14="http://schemas.microsoft.com/office/powerpoint/2010/main" val="2390385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C6D6CC-344E-4F34-8F04-64FAD1AC9FCE}"/>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98C9A684-B0DB-4743-9EDD-BCCA2A46B85B}"/>
              </a:ext>
            </a:extLst>
          </p:cNvPr>
          <p:cNvSpPr>
            <a:spLocks noGrp="1"/>
          </p:cNvSpPr>
          <p:nvPr>
            <p:ph type="dt" sz="half" idx="10"/>
          </p:nvPr>
        </p:nvSpPr>
        <p:spPr/>
        <p:txBody>
          <a:bodyPr/>
          <a:lstStyle/>
          <a:p>
            <a:fld id="{A1FB900B-2ADC-4089-B1CA-9D980C330A69}" type="datetimeFigureOut">
              <a:rPr lang="de-DE" smtClean="0"/>
              <a:t>21.04.2022</a:t>
            </a:fld>
            <a:endParaRPr lang="de-DE"/>
          </a:p>
        </p:txBody>
      </p:sp>
      <p:sp>
        <p:nvSpPr>
          <p:cNvPr id="4" name="Fußzeilenplatzhalter 3">
            <a:extLst>
              <a:ext uri="{FF2B5EF4-FFF2-40B4-BE49-F238E27FC236}">
                <a16:creationId xmlns:a16="http://schemas.microsoft.com/office/drawing/2014/main" id="{C1AF1D0C-C4B3-4D0F-BE6E-5964F885FE5A}"/>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46ECE84-BD0C-41D5-ABF9-E1596FE0DA41}"/>
              </a:ext>
            </a:extLst>
          </p:cNvPr>
          <p:cNvSpPr>
            <a:spLocks noGrp="1"/>
          </p:cNvSpPr>
          <p:nvPr>
            <p:ph type="sldNum" sz="quarter" idx="12"/>
          </p:nvPr>
        </p:nvSpPr>
        <p:spPr/>
        <p:txBody>
          <a:bodyPr/>
          <a:lstStyle/>
          <a:p>
            <a:fld id="{1C95E845-7541-4297-AFF0-0A84F5813AD7}" type="slidenum">
              <a:rPr lang="de-DE" smtClean="0"/>
              <a:t>‹Nr.›</a:t>
            </a:fld>
            <a:endParaRPr lang="de-DE"/>
          </a:p>
        </p:txBody>
      </p:sp>
    </p:spTree>
    <p:extLst>
      <p:ext uri="{BB962C8B-B14F-4D97-AF65-F5344CB8AC3E}">
        <p14:creationId xmlns:p14="http://schemas.microsoft.com/office/powerpoint/2010/main" val="1131409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FC76439-9BE8-4F56-9BE6-57F86F8C2B17}"/>
              </a:ext>
            </a:extLst>
          </p:cNvPr>
          <p:cNvSpPr>
            <a:spLocks noGrp="1"/>
          </p:cNvSpPr>
          <p:nvPr>
            <p:ph type="dt" sz="half" idx="10"/>
          </p:nvPr>
        </p:nvSpPr>
        <p:spPr/>
        <p:txBody>
          <a:bodyPr/>
          <a:lstStyle/>
          <a:p>
            <a:fld id="{A1FB900B-2ADC-4089-B1CA-9D980C330A69}" type="datetimeFigureOut">
              <a:rPr lang="de-DE" smtClean="0"/>
              <a:t>21.04.2022</a:t>
            </a:fld>
            <a:endParaRPr lang="de-DE"/>
          </a:p>
        </p:txBody>
      </p:sp>
      <p:sp>
        <p:nvSpPr>
          <p:cNvPr id="3" name="Fußzeilenplatzhalter 2">
            <a:extLst>
              <a:ext uri="{FF2B5EF4-FFF2-40B4-BE49-F238E27FC236}">
                <a16:creationId xmlns:a16="http://schemas.microsoft.com/office/drawing/2014/main" id="{2F9D1D1C-EFD5-4C39-9D4A-5A9ACE2EAAAE}"/>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85A87B1B-81F6-46EB-B3D5-9FAF562E0A94}"/>
              </a:ext>
            </a:extLst>
          </p:cNvPr>
          <p:cNvSpPr>
            <a:spLocks noGrp="1"/>
          </p:cNvSpPr>
          <p:nvPr>
            <p:ph type="sldNum" sz="quarter" idx="12"/>
          </p:nvPr>
        </p:nvSpPr>
        <p:spPr/>
        <p:txBody>
          <a:bodyPr/>
          <a:lstStyle/>
          <a:p>
            <a:fld id="{1C95E845-7541-4297-AFF0-0A84F5813AD7}" type="slidenum">
              <a:rPr lang="de-DE" smtClean="0"/>
              <a:t>‹Nr.›</a:t>
            </a:fld>
            <a:endParaRPr lang="de-DE"/>
          </a:p>
        </p:txBody>
      </p:sp>
    </p:spTree>
    <p:extLst>
      <p:ext uri="{BB962C8B-B14F-4D97-AF65-F5344CB8AC3E}">
        <p14:creationId xmlns:p14="http://schemas.microsoft.com/office/powerpoint/2010/main" val="3605748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BCCE7B-350C-4554-AF1D-AA91D18C662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AD10B483-653C-4CE2-8A61-667366D0B9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4B25B546-D42A-473A-8EBE-DAA75D60D2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8661BBB-7C27-49A4-9D07-A8FBA616B3EB}"/>
              </a:ext>
            </a:extLst>
          </p:cNvPr>
          <p:cNvSpPr>
            <a:spLocks noGrp="1"/>
          </p:cNvSpPr>
          <p:nvPr>
            <p:ph type="dt" sz="half" idx="10"/>
          </p:nvPr>
        </p:nvSpPr>
        <p:spPr/>
        <p:txBody>
          <a:bodyPr/>
          <a:lstStyle/>
          <a:p>
            <a:fld id="{A1FB900B-2ADC-4089-B1CA-9D980C330A69}" type="datetimeFigureOut">
              <a:rPr lang="de-DE" smtClean="0"/>
              <a:t>21.04.2022</a:t>
            </a:fld>
            <a:endParaRPr lang="de-DE"/>
          </a:p>
        </p:txBody>
      </p:sp>
      <p:sp>
        <p:nvSpPr>
          <p:cNvPr id="6" name="Fußzeilenplatzhalter 5">
            <a:extLst>
              <a:ext uri="{FF2B5EF4-FFF2-40B4-BE49-F238E27FC236}">
                <a16:creationId xmlns:a16="http://schemas.microsoft.com/office/drawing/2014/main" id="{76571B03-8628-4EE0-99BB-AC9A42EA5A7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10C2056-F3C1-479C-A951-F814E5A537BF}"/>
              </a:ext>
            </a:extLst>
          </p:cNvPr>
          <p:cNvSpPr>
            <a:spLocks noGrp="1"/>
          </p:cNvSpPr>
          <p:nvPr>
            <p:ph type="sldNum" sz="quarter" idx="12"/>
          </p:nvPr>
        </p:nvSpPr>
        <p:spPr/>
        <p:txBody>
          <a:bodyPr/>
          <a:lstStyle/>
          <a:p>
            <a:fld id="{1C95E845-7541-4297-AFF0-0A84F5813AD7}" type="slidenum">
              <a:rPr lang="de-DE" smtClean="0"/>
              <a:t>‹Nr.›</a:t>
            </a:fld>
            <a:endParaRPr lang="de-DE"/>
          </a:p>
        </p:txBody>
      </p:sp>
    </p:spTree>
    <p:extLst>
      <p:ext uri="{BB962C8B-B14F-4D97-AF65-F5344CB8AC3E}">
        <p14:creationId xmlns:p14="http://schemas.microsoft.com/office/powerpoint/2010/main" val="2877970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FDDA2E-CDB2-48A9-9118-21BD6887B4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10A384D-2602-4959-AA9A-3022DB0247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330DD6C-66C0-47DA-A82C-39A10B5DCF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738A13D-7013-4298-BE3E-99AB8611520C}"/>
              </a:ext>
            </a:extLst>
          </p:cNvPr>
          <p:cNvSpPr>
            <a:spLocks noGrp="1"/>
          </p:cNvSpPr>
          <p:nvPr>
            <p:ph type="dt" sz="half" idx="10"/>
          </p:nvPr>
        </p:nvSpPr>
        <p:spPr/>
        <p:txBody>
          <a:bodyPr/>
          <a:lstStyle/>
          <a:p>
            <a:fld id="{A1FB900B-2ADC-4089-B1CA-9D980C330A69}" type="datetimeFigureOut">
              <a:rPr lang="de-DE" smtClean="0"/>
              <a:t>21.04.2022</a:t>
            </a:fld>
            <a:endParaRPr lang="de-DE"/>
          </a:p>
        </p:txBody>
      </p:sp>
      <p:sp>
        <p:nvSpPr>
          <p:cNvPr id="6" name="Fußzeilenplatzhalter 5">
            <a:extLst>
              <a:ext uri="{FF2B5EF4-FFF2-40B4-BE49-F238E27FC236}">
                <a16:creationId xmlns:a16="http://schemas.microsoft.com/office/drawing/2014/main" id="{E15999A4-B479-4744-A701-1678C2563D6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043F1F-0C51-45E8-A7EC-609405EA10DA}"/>
              </a:ext>
            </a:extLst>
          </p:cNvPr>
          <p:cNvSpPr>
            <a:spLocks noGrp="1"/>
          </p:cNvSpPr>
          <p:nvPr>
            <p:ph type="sldNum" sz="quarter" idx="12"/>
          </p:nvPr>
        </p:nvSpPr>
        <p:spPr/>
        <p:txBody>
          <a:bodyPr/>
          <a:lstStyle/>
          <a:p>
            <a:fld id="{1C95E845-7541-4297-AFF0-0A84F5813AD7}" type="slidenum">
              <a:rPr lang="de-DE" smtClean="0"/>
              <a:t>‹Nr.›</a:t>
            </a:fld>
            <a:endParaRPr lang="de-DE"/>
          </a:p>
        </p:txBody>
      </p:sp>
    </p:spTree>
    <p:extLst>
      <p:ext uri="{BB962C8B-B14F-4D97-AF65-F5344CB8AC3E}">
        <p14:creationId xmlns:p14="http://schemas.microsoft.com/office/powerpoint/2010/main" val="2101523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602149-6952-49E0-A840-39626290D4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EC8D8BCA-90E9-4D7D-B8C6-C902F0F1E9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13F5EC1-917B-491E-A609-7D0E8AF914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B900B-2ADC-4089-B1CA-9D980C330A69}" type="datetimeFigureOut">
              <a:rPr lang="de-DE" smtClean="0"/>
              <a:t>21.04.2022</a:t>
            </a:fld>
            <a:endParaRPr lang="de-DE"/>
          </a:p>
        </p:txBody>
      </p:sp>
      <p:sp>
        <p:nvSpPr>
          <p:cNvPr id="5" name="Fußzeilenplatzhalter 4">
            <a:extLst>
              <a:ext uri="{FF2B5EF4-FFF2-40B4-BE49-F238E27FC236}">
                <a16:creationId xmlns:a16="http://schemas.microsoft.com/office/drawing/2014/main" id="{30D95029-223C-408A-A18C-476D22AB93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C9A4AF6-4136-4503-94DE-C8F3403252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95E845-7541-4297-AFF0-0A84F5813AD7}" type="slidenum">
              <a:rPr lang="de-DE" smtClean="0"/>
              <a:t>‹Nr.›</a:t>
            </a:fld>
            <a:endParaRPr lang="de-DE"/>
          </a:p>
        </p:txBody>
      </p:sp>
    </p:spTree>
    <p:extLst>
      <p:ext uri="{BB962C8B-B14F-4D97-AF65-F5344CB8AC3E}">
        <p14:creationId xmlns:p14="http://schemas.microsoft.com/office/powerpoint/2010/main" val="1609348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7DB7B9-ABC1-4EB5-939E-0BA395DBCDFF}"/>
              </a:ext>
            </a:extLst>
          </p:cNvPr>
          <p:cNvSpPr>
            <a:spLocks noGrp="1"/>
          </p:cNvSpPr>
          <p:nvPr>
            <p:ph type="ctrTitle"/>
          </p:nvPr>
        </p:nvSpPr>
        <p:spPr/>
        <p:txBody>
          <a:bodyPr>
            <a:normAutofit fontScale="90000"/>
          </a:bodyPr>
          <a:lstStyle/>
          <a:p>
            <a:r>
              <a:rPr lang="de-DE" sz="8800" b="1" dirty="0"/>
              <a:t>Schule mit Courage</a:t>
            </a:r>
            <a:br>
              <a:rPr lang="de-DE" sz="8800" b="1" dirty="0"/>
            </a:br>
            <a:endParaRPr lang="de-DE" sz="8800" b="1" dirty="0"/>
          </a:p>
        </p:txBody>
      </p:sp>
      <p:pic>
        <p:nvPicPr>
          <p:cNvPr id="2050" name="Picture 2" descr="Schule mit Courage - IGS Lindenfeld">
            <a:extLst>
              <a:ext uri="{FF2B5EF4-FFF2-40B4-BE49-F238E27FC236}">
                <a16:creationId xmlns:a16="http://schemas.microsoft.com/office/drawing/2014/main" id="{61FD3C2A-3934-43AD-A968-ADF16645D8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6107" y="2675565"/>
            <a:ext cx="5319786" cy="2771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453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79235A-F7E2-4185-8B12-1F853A2BF0C7}"/>
              </a:ext>
            </a:extLst>
          </p:cNvPr>
          <p:cNvSpPr>
            <a:spLocks noGrp="1"/>
          </p:cNvSpPr>
          <p:nvPr>
            <p:ph type="title"/>
          </p:nvPr>
        </p:nvSpPr>
        <p:spPr/>
        <p:txBody>
          <a:bodyPr>
            <a:normAutofit/>
          </a:bodyPr>
          <a:lstStyle/>
          <a:p>
            <a:r>
              <a:rPr lang="de-DE" sz="6000" b="1" u="sng" dirty="0"/>
              <a:t>Rassismus im Alltag</a:t>
            </a:r>
          </a:p>
        </p:txBody>
      </p:sp>
      <p:sp>
        <p:nvSpPr>
          <p:cNvPr id="3" name="Inhaltsplatzhalter 2">
            <a:extLst>
              <a:ext uri="{FF2B5EF4-FFF2-40B4-BE49-F238E27FC236}">
                <a16:creationId xmlns:a16="http://schemas.microsoft.com/office/drawing/2014/main" id="{BD7CC32B-B050-48E9-963A-24DA916980EA}"/>
              </a:ext>
            </a:extLst>
          </p:cNvPr>
          <p:cNvSpPr>
            <a:spLocks noGrp="1"/>
          </p:cNvSpPr>
          <p:nvPr>
            <p:ph idx="1"/>
          </p:nvPr>
        </p:nvSpPr>
        <p:spPr/>
        <p:txBody>
          <a:bodyPr>
            <a:normAutofit/>
          </a:bodyPr>
          <a:lstStyle/>
          <a:p>
            <a:pPr algn="just">
              <a:buFont typeface="Arial" panose="020B0604020202020204" pitchFamily="34" charset="0"/>
              <a:buChar char="•"/>
            </a:pPr>
            <a:r>
              <a:rPr lang="de-DE" sz="3200" dirty="0"/>
              <a:t>Kontrolleur*innen im Zug denken manchmal, dass Menschen aus einem anderen Land kein Ticket gekauft haben.</a:t>
            </a:r>
          </a:p>
          <a:p>
            <a:pPr algn="just">
              <a:buFont typeface="Arial" panose="020B0604020202020204" pitchFamily="34" charset="0"/>
              <a:buChar char="•"/>
            </a:pPr>
            <a:r>
              <a:rPr lang="de-DE" sz="3200" dirty="0"/>
              <a:t>Manche Musiktexte sind rassistisch. </a:t>
            </a:r>
          </a:p>
          <a:p>
            <a:pPr algn="just">
              <a:buFont typeface="Arial" panose="020B0604020202020204" pitchFamily="34" charset="0"/>
              <a:buChar char="•"/>
            </a:pPr>
            <a:r>
              <a:rPr lang="de-DE" sz="3200" dirty="0"/>
              <a:t>Einige Namen für Lebensmittel sind rassistisch. Zum Beispiel der alte Name für Schokokuss.</a:t>
            </a:r>
          </a:p>
          <a:p>
            <a:pPr algn="just">
              <a:buFont typeface="Arial" panose="020B0604020202020204" pitchFamily="34" charset="0"/>
              <a:buChar char="•"/>
            </a:pPr>
            <a:r>
              <a:rPr lang="de-DE" sz="3200" dirty="0"/>
              <a:t>In Büchern und Filmen kommen Menschen mit dunkler Hautfarbe oft nur als Kriminelle, Geflüchtete, Dienstboten oder arme Menschen vor. </a:t>
            </a:r>
          </a:p>
          <a:p>
            <a:pPr algn="just"/>
            <a:endParaRPr lang="de-DE" sz="3200" dirty="0"/>
          </a:p>
          <a:p>
            <a:pPr marL="0" indent="0">
              <a:buNone/>
            </a:pPr>
            <a:endParaRPr lang="de-DE" sz="3200" dirty="0"/>
          </a:p>
        </p:txBody>
      </p:sp>
    </p:spTree>
    <p:extLst>
      <p:ext uri="{BB962C8B-B14F-4D97-AF65-F5344CB8AC3E}">
        <p14:creationId xmlns:p14="http://schemas.microsoft.com/office/powerpoint/2010/main" val="2894017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63C020-0B7E-4940-AE44-F928842A220F}"/>
              </a:ext>
            </a:extLst>
          </p:cNvPr>
          <p:cNvSpPr>
            <a:spLocks noGrp="1"/>
          </p:cNvSpPr>
          <p:nvPr>
            <p:ph type="title"/>
          </p:nvPr>
        </p:nvSpPr>
        <p:spPr/>
        <p:txBody>
          <a:bodyPr/>
          <a:lstStyle/>
          <a:p>
            <a:r>
              <a:rPr lang="de-DE" b="1" u="sng" dirty="0"/>
              <a:t>Rassismus in der Schule</a:t>
            </a:r>
          </a:p>
        </p:txBody>
      </p:sp>
      <p:sp>
        <p:nvSpPr>
          <p:cNvPr id="3" name="Inhaltsplatzhalter 2">
            <a:extLst>
              <a:ext uri="{FF2B5EF4-FFF2-40B4-BE49-F238E27FC236}">
                <a16:creationId xmlns:a16="http://schemas.microsoft.com/office/drawing/2014/main" id="{74C7234D-AF11-423D-96F9-DBAA4FD42109}"/>
              </a:ext>
            </a:extLst>
          </p:cNvPr>
          <p:cNvSpPr>
            <a:spLocks noGrp="1"/>
          </p:cNvSpPr>
          <p:nvPr>
            <p:ph idx="1"/>
          </p:nvPr>
        </p:nvSpPr>
        <p:spPr/>
        <p:txBody>
          <a:bodyPr>
            <a:normAutofit/>
          </a:bodyPr>
          <a:lstStyle/>
          <a:p>
            <a:pPr algn="just"/>
            <a:r>
              <a:rPr lang="de-DE" sz="3200" dirty="0"/>
              <a:t>Sprüche die Bezüge zum Nationalsozialismus und seiner Rassenideologie herstellen, kommen auch an unserer Schule vor.</a:t>
            </a:r>
          </a:p>
          <a:p>
            <a:pPr algn="just"/>
            <a:r>
              <a:rPr lang="de-DE" sz="3200" dirty="0"/>
              <a:t>Das Gefühl zu haben, irgendwie immer besser sein zu müssen, als Schüler*innen mit „weißer“ Hautfarbe</a:t>
            </a:r>
          </a:p>
          <a:p>
            <a:pPr algn="just"/>
            <a:r>
              <a:rPr lang="de-DE" sz="3200" dirty="0"/>
              <a:t>Rassistische Sticker, die in den sozialen Medien geteilt werden, belasten auch das Leben in der Schule.</a:t>
            </a:r>
          </a:p>
          <a:p>
            <a:pPr marL="0" indent="0" algn="just">
              <a:buNone/>
            </a:pPr>
            <a:r>
              <a:rPr lang="de-DE" sz="3200" dirty="0"/>
              <a:t>  </a:t>
            </a:r>
          </a:p>
        </p:txBody>
      </p:sp>
    </p:spTree>
    <p:extLst>
      <p:ext uri="{BB962C8B-B14F-4D97-AF65-F5344CB8AC3E}">
        <p14:creationId xmlns:p14="http://schemas.microsoft.com/office/powerpoint/2010/main" val="1125961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BBC4A8-85F0-41DF-8184-EE9453C89D9B}"/>
              </a:ext>
            </a:extLst>
          </p:cNvPr>
          <p:cNvSpPr>
            <a:spLocks noGrp="1"/>
          </p:cNvSpPr>
          <p:nvPr>
            <p:ph type="title"/>
          </p:nvPr>
        </p:nvSpPr>
        <p:spPr/>
        <p:txBody>
          <a:bodyPr>
            <a:normAutofit/>
          </a:bodyPr>
          <a:lstStyle/>
          <a:p>
            <a:pPr algn="ctr"/>
            <a:r>
              <a:rPr lang="de-DE" sz="6000" b="1" dirty="0"/>
              <a:t>Antisemitismus</a:t>
            </a:r>
          </a:p>
        </p:txBody>
      </p:sp>
      <p:pic>
        <p:nvPicPr>
          <p:cNvPr id="1026" name="Picture 2" descr="Mit Wissen gegen Antisemitismus">
            <a:extLst>
              <a:ext uri="{FF2B5EF4-FFF2-40B4-BE49-F238E27FC236}">
                <a16:creationId xmlns:a16="http://schemas.microsoft.com/office/drawing/2014/main" id="{23DD50D8-2449-42A7-907E-4A05C2EA46A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3687"/>
          <a:stretch/>
        </p:blipFill>
        <p:spPr bwMode="auto">
          <a:xfrm>
            <a:off x="3000375" y="1690688"/>
            <a:ext cx="6191250" cy="4016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686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84A8D9-0F82-42BF-A998-0643F4DA2335}"/>
              </a:ext>
            </a:extLst>
          </p:cNvPr>
          <p:cNvSpPr>
            <a:spLocks noGrp="1"/>
          </p:cNvSpPr>
          <p:nvPr>
            <p:ph type="title"/>
          </p:nvPr>
        </p:nvSpPr>
        <p:spPr/>
        <p:txBody>
          <a:bodyPr/>
          <a:lstStyle/>
          <a:p>
            <a:r>
              <a:rPr lang="de-DE" b="1" u="sng" dirty="0"/>
              <a:t>Was ist Antisemitismus?</a:t>
            </a:r>
          </a:p>
        </p:txBody>
      </p:sp>
      <p:sp>
        <p:nvSpPr>
          <p:cNvPr id="3" name="Inhaltsplatzhalter 2">
            <a:extLst>
              <a:ext uri="{FF2B5EF4-FFF2-40B4-BE49-F238E27FC236}">
                <a16:creationId xmlns:a16="http://schemas.microsoft.com/office/drawing/2014/main" id="{35A60D6E-6FBC-4111-AF08-A275F675AB44}"/>
              </a:ext>
            </a:extLst>
          </p:cNvPr>
          <p:cNvSpPr>
            <a:spLocks noGrp="1"/>
          </p:cNvSpPr>
          <p:nvPr>
            <p:ph idx="1"/>
          </p:nvPr>
        </p:nvSpPr>
        <p:spPr/>
        <p:txBody>
          <a:bodyPr>
            <a:normAutofit/>
          </a:bodyPr>
          <a:lstStyle/>
          <a:p>
            <a:pPr algn="just"/>
            <a:r>
              <a:rPr lang="de-DE" sz="3200" dirty="0"/>
              <a:t>Antisemitismus ist eine Feindschaft gegen </a:t>
            </a:r>
            <a:r>
              <a:rPr lang="de-DE" sz="3200" dirty="0" err="1"/>
              <a:t>Jüd</a:t>
            </a:r>
            <a:r>
              <a:rPr lang="de-DE" sz="3200" dirty="0"/>
              <a:t>*innen.</a:t>
            </a:r>
          </a:p>
          <a:p>
            <a:pPr algn="just"/>
            <a:r>
              <a:rPr lang="de-DE" sz="3200" dirty="0"/>
              <a:t>Judenfeindlich ist, wer </a:t>
            </a:r>
            <a:r>
              <a:rPr lang="de-DE" sz="3200" dirty="0" err="1"/>
              <a:t>Jüd</a:t>
            </a:r>
            <a:r>
              <a:rPr lang="de-DE" sz="3200" dirty="0"/>
              <a:t>*innen ausgrenzt, sie beraubt, entrechtet, verfolgt oder sogar ermordet, nur weil sie Anhänger*innen der jüdischen Religion sind oder auch nur dem jüdischen Volk angehören.</a:t>
            </a:r>
          </a:p>
          <a:p>
            <a:pPr algn="just"/>
            <a:r>
              <a:rPr lang="de-DE" sz="3200" dirty="0"/>
              <a:t>Wer Antisemit*in ist, denkt, dass </a:t>
            </a:r>
            <a:r>
              <a:rPr lang="de-DE" sz="3200" dirty="0" err="1"/>
              <a:t>Jüd</a:t>
            </a:r>
            <a:r>
              <a:rPr lang="de-DE" sz="3200" dirty="0"/>
              <a:t>*innen „böse“ Menschen sind</a:t>
            </a:r>
          </a:p>
          <a:p>
            <a:pPr marL="0" indent="0">
              <a:buNone/>
            </a:pPr>
            <a:endParaRPr lang="de-DE" sz="3200" dirty="0"/>
          </a:p>
        </p:txBody>
      </p:sp>
    </p:spTree>
    <p:extLst>
      <p:ext uri="{BB962C8B-B14F-4D97-AF65-F5344CB8AC3E}">
        <p14:creationId xmlns:p14="http://schemas.microsoft.com/office/powerpoint/2010/main" val="1563747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2CF4C5-2E0A-4144-9CCA-041D87DD5455}"/>
              </a:ext>
            </a:extLst>
          </p:cNvPr>
          <p:cNvSpPr>
            <a:spLocks noGrp="1"/>
          </p:cNvSpPr>
          <p:nvPr>
            <p:ph type="title"/>
          </p:nvPr>
        </p:nvSpPr>
        <p:spPr/>
        <p:txBody>
          <a:bodyPr/>
          <a:lstStyle/>
          <a:p>
            <a:r>
              <a:rPr lang="de-DE" b="1" u="sng" dirty="0"/>
              <a:t>Geschichtlicher Hintergrund</a:t>
            </a:r>
          </a:p>
        </p:txBody>
      </p:sp>
      <p:sp>
        <p:nvSpPr>
          <p:cNvPr id="5" name="Inhaltsplatzhalter 4">
            <a:extLst>
              <a:ext uri="{FF2B5EF4-FFF2-40B4-BE49-F238E27FC236}">
                <a16:creationId xmlns:a16="http://schemas.microsoft.com/office/drawing/2014/main" id="{3062B7AB-2D6C-4D6E-AE7D-C90621052C26}"/>
              </a:ext>
            </a:extLst>
          </p:cNvPr>
          <p:cNvSpPr>
            <a:spLocks noGrp="1"/>
          </p:cNvSpPr>
          <p:nvPr>
            <p:ph sz="half" idx="2"/>
          </p:nvPr>
        </p:nvSpPr>
        <p:spPr>
          <a:xfrm>
            <a:off x="5169832" y="1825625"/>
            <a:ext cx="6183968" cy="4351338"/>
          </a:xfrm>
        </p:spPr>
        <p:txBody>
          <a:bodyPr>
            <a:normAutofit fontScale="92500"/>
          </a:bodyPr>
          <a:lstStyle/>
          <a:p>
            <a:pPr marL="0" indent="0" algn="just">
              <a:buNone/>
            </a:pPr>
            <a:r>
              <a:rPr lang="de-DE" dirty="0"/>
              <a:t>Die Judenfeindlichkeit hatte vor allem während der Hitler-Diktatur zwischen 1933 und 1945 unvorstellbar schlimme Folgen. </a:t>
            </a:r>
          </a:p>
          <a:p>
            <a:pPr marL="0" indent="0" algn="just">
              <a:buNone/>
            </a:pPr>
            <a:r>
              <a:rPr lang="de-DE" dirty="0"/>
              <a:t>Damals erklärten die deutschen Nationalsozialist*innen </a:t>
            </a:r>
            <a:r>
              <a:rPr lang="de-DE" dirty="0" err="1"/>
              <a:t>Jüd</a:t>
            </a:r>
            <a:r>
              <a:rPr lang="de-DE" dirty="0"/>
              <a:t>*innen zu einer „schädlichen Rasse“. Dann brachten sie sechs Millionen jüdische Männer, Frauen und Kinder auf grausame Weise um. </a:t>
            </a:r>
          </a:p>
          <a:p>
            <a:pPr marL="0" indent="0" algn="just">
              <a:buNone/>
            </a:pPr>
            <a:r>
              <a:rPr lang="de-DE" dirty="0"/>
              <a:t>Dieses sehr schlimme Verbrechen gilt als Völkermord. Er heißt Holocaust oder Schoah.</a:t>
            </a:r>
          </a:p>
        </p:txBody>
      </p:sp>
      <p:pic>
        <p:nvPicPr>
          <p:cNvPr id="4" name="Grafik 3">
            <a:extLst>
              <a:ext uri="{FF2B5EF4-FFF2-40B4-BE49-F238E27FC236}">
                <a16:creationId xmlns:a16="http://schemas.microsoft.com/office/drawing/2014/main" id="{34B2A38C-384A-4558-96B3-A8E54CCE9911}"/>
              </a:ext>
            </a:extLst>
          </p:cNvPr>
          <p:cNvPicPr>
            <a:picLocks noChangeAspect="1"/>
          </p:cNvPicPr>
          <p:nvPr/>
        </p:nvPicPr>
        <p:blipFill>
          <a:blip r:embed="rId2"/>
          <a:stretch>
            <a:fillRect/>
          </a:stretch>
        </p:blipFill>
        <p:spPr>
          <a:xfrm>
            <a:off x="1114240" y="2408721"/>
            <a:ext cx="3546708" cy="2465555"/>
          </a:xfrm>
          <a:prstGeom prst="rect">
            <a:avLst/>
          </a:prstGeom>
        </p:spPr>
      </p:pic>
    </p:spTree>
    <p:extLst>
      <p:ext uri="{BB962C8B-B14F-4D97-AF65-F5344CB8AC3E}">
        <p14:creationId xmlns:p14="http://schemas.microsoft.com/office/powerpoint/2010/main" val="2115933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5B60F1-E0CC-4F25-8F09-6763DDA0CBCD}"/>
              </a:ext>
            </a:extLst>
          </p:cNvPr>
          <p:cNvSpPr>
            <a:spLocks noGrp="1"/>
          </p:cNvSpPr>
          <p:nvPr>
            <p:ph type="title"/>
          </p:nvPr>
        </p:nvSpPr>
        <p:spPr/>
        <p:txBody>
          <a:bodyPr/>
          <a:lstStyle/>
          <a:p>
            <a:r>
              <a:rPr lang="de-DE" b="1" u="sng" dirty="0"/>
              <a:t>Antisemitismus in der Schule</a:t>
            </a:r>
          </a:p>
        </p:txBody>
      </p:sp>
      <p:sp>
        <p:nvSpPr>
          <p:cNvPr id="3" name="Inhaltsplatzhalter 2">
            <a:extLst>
              <a:ext uri="{FF2B5EF4-FFF2-40B4-BE49-F238E27FC236}">
                <a16:creationId xmlns:a16="http://schemas.microsoft.com/office/drawing/2014/main" id="{A7979F3A-ECDE-4744-9A35-A3AF03795FA8}"/>
              </a:ext>
            </a:extLst>
          </p:cNvPr>
          <p:cNvSpPr>
            <a:spLocks noGrp="1"/>
          </p:cNvSpPr>
          <p:nvPr>
            <p:ph idx="1"/>
          </p:nvPr>
        </p:nvSpPr>
        <p:spPr/>
        <p:txBody>
          <a:bodyPr>
            <a:normAutofit/>
          </a:bodyPr>
          <a:lstStyle/>
          <a:p>
            <a:pPr algn="just"/>
            <a:r>
              <a:rPr lang="de-DE" dirty="0"/>
              <a:t>Im vergangen Jahr wurde der Fall eines jüdischen Schülers öffentlich, der an seiner Berliner Schule über Monate hinweg antisemitisch beleidigt wurde. Aus verbalen Attacken wurde körperliche Gewalt. Die Eltern des Jungen entschlossen sich, ihren Sohn von der Schule zu nehmen.</a:t>
            </a:r>
          </a:p>
          <a:p>
            <a:pPr algn="just"/>
            <a:r>
              <a:rPr lang="de-DE" dirty="0"/>
              <a:t>Eine sechste Klasse in einer Schule in NRW gab es einen Vorfall, wo ein Schüler aufstand und sagte: „Schade, dass die Nazis nicht mehr da sind. Sonst wärst du längst vergast.“ </a:t>
            </a:r>
          </a:p>
          <a:p>
            <a:pPr algn="just"/>
            <a:r>
              <a:rPr lang="de-DE" dirty="0"/>
              <a:t>Auch an unserer Schule gibt es Bemerkungen wie: „Wenn Hitler noch da wäre, wärst du vergast worden“. Und das ist kein Witz!</a:t>
            </a:r>
          </a:p>
        </p:txBody>
      </p:sp>
    </p:spTree>
    <p:extLst>
      <p:ext uri="{BB962C8B-B14F-4D97-AF65-F5344CB8AC3E}">
        <p14:creationId xmlns:p14="http://schemas.microsoft.com/office/powerpoint/2010/main" val="956452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1039A-2D1B-4AF4-8205-B5593D2C55D0}"/>
              </a:ext>
            </a:extLst>
          </p:cNvPr>
          <p:cNvSpPr>
            <a:spLocks noGrp="1"/>
          </p:cNvSpPr>
          <p:nvPr>
            <p:ph type="title"/>
          </p:nvPr>
        </p:nvSpPr>
        <p:spPr/>
        <p:txBody>
          <a:bodyPr>
            <a:normAutofit/>
          </a:bodyPr>
          <a:lstStyle/>
          <a:p>
            <a:pPr algn="ctr"/>
            <a:r>
              <a:rPr lang="de-DE" sz="6000" b="1" dirty="0"/>
              <a:t>Sexismus</a:t>
            </a:r>
          </a:p>
        </p:txBody>
      </p:sp>
      <p:pic>
        <p:nvPicPr>
          <p:cNvPr id="7" name="Inhaltsplatzhalter 6">
            <a:extLst>
              <a:ext uri="{FF2B5EF4-FFF2-40B4-BE49-F238E27FC236}">
                <a16:creationId xmlns:a16="http://schemas.microsoft.com/office/drawing/2014/main" id="{FD80D093-678C-403A-A5EA-ACADF1E0BA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4478" y="1819202"/>
            <a:ext cx="6803043" cy="4237013"/>
          </a:xfrm>
        </p:spPr>
      </p:pic>
    </p:spTree>
    <p:extLst>
      <p:ext uri="{BB962C8B-B14F-4D97-AF65-F5344CB8AC3E}">
        <p14:creationId xmlns:p14="http://schemas.microsoft.com/office/powerpoint/2010/main" val="3826838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1745CC-15A7-441E-9119-DEA68283759C}"/>
              </a:ext>
            </a:extLst>
          </p:cNvPr>
          <p:cNvSpPr>
            <a:spLocks noGrp="1"/>
          </p:cNvSpPr>
          <p:nvPr>
            <p:ph type="title"/>
          </p:nvPr>
        </p:nvSpPr>
        <p:spPr>
          <a:xfrm>
            <a:off x="1120471" y="660400"/>
            <a:ext cx="6822882" cy="1222513"/>
          </a:xfrm>
        </p:spPr>
        <p:txBody>
          <a:bodyPr>
            <a:noAutofit/>
          </a:bodyPr>
          <a:lstStyle/>
          <a:p>
            <a:r>
              <a:rPr lang="de-DE" b="1" u="sng" dirty="0"/>
              <a:t>Was ist Sexismus?</a:t>
            </a:r>
            <a:br>
              <a:rPr lang="de-DE" b="1" u="sng" dirty="0"/>
            </a:br>
            <a:endParaRPr lang="de-DE" u="sng" dirty="0"/>
          </a:p>
        </p:txBody>
      </p:sp>
      <p:sp>
        <p:nvSpPr>
          <p:cNvPr id="3" name="Inhaltsplatzhalter 2">
            <a:extLst>
              <a:ext uri="{FF2B5EF4-FFF2-40B4-BE49-F238E27FC236}">
                <a16:creationId xmlns:a16="http://schemas.microsoft.com/office/drawing/2014/main" id="{D09D98FB-A25A-469C-A57F-18AAD5BB2A83}"/>
              </a:ext>
            </a:extLst>
          </p:cNvPr>
          <p:cNvSpPr>
            <a:spLocks noGrp="1"/>
          </p:cNvSpPr>
          <p:nvPr>
            <p:ph idx="1"/>
          </p:nvPr>
        </p:nvSpPr>
        <p:spPr>
          <a:xfrm>
            <a:off x="1128134" y="1882913"/>
            <a:ext cx="10064363" cy="4178411"/>
          </a:xfrm>
        </p:spPr>
        <p:txBody>
          <a:bodyPr>
            <a:noAutofit/>
          </a:bodyPr>
          <a:lstStyle/>
          <a:p>
            <a:pPr marL="0" indent="0" algn="just">
              <a:buNone/>
            </a:pPr>
            <a:r>
              <a:rPr lang="de-DE" sz="3600" dirty="0"/>
              <a:t>Sexismus meint die Diskriminierung von Menschen aufgrund ihres Geschlechts. </a:t>
            </a:r>
          </a:p>
          <a:p>
            <a:pPr marL="0" indent="0" algn="just">
              <a:buNone/>
            </a:pPr>
            <a:r>
              <a:rPr lang="de-DE" sz="3600" dirty="0"/>
              <a:t>Dabei werden Menschen nicht als Individuen betrachtet, sondern aufgrund ihres Geschlechts stereotypisiert oder vorverurteilt.</a:t>
            </a:r>
          </a:p>
          <a:p>
            <a:pPr marL="0" indent="0" algn="just">
              <a:buNone/>
            </a:pPr>
            <a:r>
              <a:rPr lang="de-DE" sz="3600" dirty="0"/>
              <a:t>Die Stereotypisierung geschieht häufig unbewusst und wird auch als systemischer Sexismus bezeichnet.</a:t>
            </a:r>
          </a:p>
        </p:txBody>
      </p:sp>
    </p:spTree>
    <p:extLst>
      <p:ext uri="{BB962C8B-B14F-4D97-AF65-F5344CB8AC3E}">
        <p14:creationId xmlns:p14="http://schemas.microsoft.com/office/powerpoint/2010/main" val="1718908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amond(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amond(in)">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9C8F62-2C13-4962-A0D7-FC0763FB5C3A}"/>
              </a:ext>
            </a:extLst>
          </p:cNvPr>
          <p:cNvSpPr>
            <a:spLocks noGrp="1"/>
          </p:cNvSpPr>
          <p:nvPr>
            <p:ph type="title"/>
          </p:nvPr>
        </p:nvSpPr>
        <p:spPr/>
        <p:txBody>
          <a:bodyPr>
            <a:normAutofit/>
          </a:bodyPr>
          <a:lstStyle/>
          <a:p>
            <a:r>
              <a:rPr lang="de-DE" b="1" u="sng" dirty="0"/>
              <a:t>Sexismus in der Schule gegenüber Mädchen</a:t>
            </a:r>
          </a:p>
        </p:txBody>
      </p:sp>
      <p:sp>
        <p:nvSpPr>
          <p:cNvPr id="3" name="Inhaltsplatzhalter 2">
            <a:extLst>
              <a:ext uri="{FF2B5EF4-FFF2-40B4-BE49-F238E27FC236}">
                <a16:creationId xmlns:a16="http://schemas.microsoft.com/office/drawing/2014/main" id="{2D9F0BA1-F2D1-43E3-A866-4B8075827112}"/>
              </a:ext>
            </a:extLst>
          </p:cNvPr>
          <p:cNvSpPr>
            <a:spLocks noGrp="1"/>
          </p:cNvSpPr>
          <p:nvPr>
            <p:ph idx="1"/>
          </p:nvPr>
        </p:nvSpPr>
        <p:spPr>
          <a:xfrm>
            <a:off x="922682" y="1894536"/>
            <a:ext cx="10346635" cy="4351338"/>
          </a:xfrm>
        </p:spPr>
        <p:txBody>
          <a:bodyPr>
            <a:normAutofit/>
          </a:bodyPr>
          <a:lstStyle/>
          <a:p>
            <a:pPr algn="just"/>
            <a:r>
              <a:rPr lang="de-DE" dirty="0"/>
              <a:t>Schüler gaffen Schülerinnen an und begegnen ihnen mit Sprüchen wie „</a:t>
            </a:r>
            <a:r>
              <a:rPr lang="de-DE" dirty="0" err="1"/>
              <a:t>Ey</a:t>
            </a:r>
            <a:r>
              <a:rPr lang="de-DE" dirty="0"/>
              <a:t> Süße“ usw.</a:t>
            </a:r>
          </a:p>
          <a:p>
            <a:pPr algn="just"/>
            <a:r>
              <a:rPr lang="de-DE" dirty="0"/>
              <a:t>Sexistische Sprüche, Sticker und Bilder sind herabwürdigend. Trotzdem werden sie häufig in  den sozialen Medien geteilt, und belasten so auch den sozialen Alltag in der Schule. </a:t>
            </a:r>
          </a:p>
          <a:p>
            <a:pPr algn="just"/>
            <a:r>
              <a:rPr lang="de-DE" dirty="0"/>
              <a:t>Auch Vorurteile darüber, wie sich Mädchen angeblich zu kleiden oder zu verhalten haben, sind als systemisch zu betrachten und sollten überdacht werden.</a:t>
            </a:r>
          </a:p>
        </p:txBody>
      </p:sp>
    </p:spTree>
    <p:extLst>
      <p:ext uri="{BB962C8B-B14F-4D97-AF65-F5344CB8AC3E}">
        <p14:creationId xmlns:p14="http://schemas.microsoft.com/office/powerpoint/2010/main" val="31411011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1" dur="500"/>
                                        <p:tgtEl>
                                          <p:spTgt spid="3">
                                            <p:txEl>
                                              <p:pRg st="0" end="0"/>
                                            </p:txEl>
                                          </p:spTgt>
                                        </p:tgtEl>
                                      </p:cBhvr>
                                    </p:animEffect>
                                  </p:childTnLst>
                                </p:cTn>
                              </p:par>
                              <p:par>
                                <p:cTn id="12" presetID="12" presetClass="entr" presetSubtype="4"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5" dur="500"/>
                                        <p:tgtEl>
                                          <p:spTgt spid="3">
                                            <p:txEl>
                                              <p:pRg st="1" end="1"/>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95C393-448D-4D0C-A7F5-17C0A8D2BE52}"/>
              </a:ext>
            </a:extLst>
          </p:cNvPr>
          <p:cNvSpPr>
            <a:spLocks noGrp="1"/>
          </p:cNvSpPr>
          <p:nvPr>
            <p:ph type="title"/>
          </p:nvPr>
        </p:nvSpPr>
        <p:spPr>
          <a:xfrm>
            <a:off x="981323" y="198147"/>
            <a:ext cx="10515600" cy="1325563"/>
          </a:xfrm>
        </p:spPr>
        <p:txBody>
          <a:bodyPr/>
          <a:lstStyle/>
          <a:p>
            <a:r>
              <a:rPr lang="de-DE" b="1" u="sng" dirty="0"/>
              <a:t>Sexismus in der Schule gegenüber Jungen</a:t>
            </a:r>
          </a:p>
        </p:txBody>
      </p:sp>
      <p:sp>
        <p:nvSpPr>
          <p:cNvPr id="3" name="Inhaltsplatzhalter 2">
            <a:extLst>
              <a:ext uri="{FF2B5EF4-FFF2-40B4-BE49-F238E27FC236}">
                <a16:creationId xmlns:a16="http://schemas.microsoft.com/office/drawing/2014/main" id="{F4924BA6-1FA3-4334-887F-D94C827555BE}"/>
              </a:ext>
            </a:extLst>
          </p:cNvPr>
          <p:cNvSpPr>
            <a:spLocks noGrp="1"/>
          </p:cNvSpPr>
          <p:nvPr>
            <p:ph idx="1"/>
          </p:nvPr>
        </p:nvSpPr>
        <p:spPr>
          <a:xfrm>
            <a:off x="842837" y="1773140"/>
            <a:ext cx="10428799" cy="3845843"/>
          </a:xfrm>
        </p:spPr>
        <p:txBody>
          <a:bodyPr>
            <a:noAutofit/>
          </a:bodyPr>
          <a:lstStyle/>
          <a:p>
            <a:r>
              <a:rPr lang="de-DE" dirty="0"/>
              <a:t>Mädchen sagen oft zu Jungen, dass sie öfter graue Jogginghosen  anziehen sollen …</a:t>
            </a:r>
          </a:p>
          <a:p>
            <a:endParaRPr lang="de-DE" dirty="0"/>
          </a:p>
          <a:p>
            <a:r>
              <a:rPr lang="de-DE" dirty="0"/>
              <a:t>Bemerkungen wie „</a:t>
            </a:r>
            <a:r>
              <a:rPr lang="de-DE" dirty="0" err="1"/>
              <a:t>Ey</a:t>
            </a:r>
            <a:r>
              <a:rPr lang="de-DE" dirty="0"/>
              <a:t> Süßer“ oder „Den klär ich mir“ sind</a:t>
            </a:r>
          </a:p>
          <a:p>
            <a:pPr marL="0" indent="0">
              <a:buNone/>
            </a:pPr>
            <a:r>
              <a:rPr lang="de-DE" dirty="0"/>
              <a:t> auch sexistisch</a:t>
            </a:r>
          </a:p>
          <a:p>
            <a:endParaRPr lang="de-DE" dirty="0"/>
          </a:p>
          <a:p>
            <a:r>
              <a:rPr lang="de-DE" dirty="0"/>
              <a:t>„Es sind immer die Jungs, die …“</a:t>
            </a:r>
          </a:p>
          <a:p>
            <a:pPr marL="0" indent="0">
              <a:buNone/>
            </a:pPr>
            <a:r>
              <a:rPr lang="de-DE" dirty="0"/>
              <a:t>Auch Vorurteile, dass immer die Jungs Schuld sind, sind sexistisch.</a:t>
            </a:r>
          </a:p>
        </p:txBody>
      </p:sp>
      <p:pic>
        <p:nvPicPr>
          <p:cNvPr id="7" name="Grafik 6">
            <a:extLst>
              <a:ext uri="{FF2B5EF4-FFF2-40B4-BE49-F238E27FC236}">
                <a16:creationId xmlns:a16="http://schemas.microsoft.com/office/drawing/2014/main" id="{D48A2C9C-246B-4EE4-904E-DA227867F986}"/>
              </a:ext>
            </a:extLst>
          </p:cNvPr>
          <p:cNvPicPr>
            <a:picLocks noChangeAspect="1"/>
          </p:cNvPicPr>
          <p:nvPr/>
        </p:nvPicPr>
        <p:blipFill>
          <a:blip r:embed="rId2"/>
          <a:stretch>
            <a:fillRect/>
          </a:stretch>
        </p:blipFill>
        <p:spPr>
          <a:xfrm>
            <a:off x="10445622" y="1773140"/>
            <a:ext cx="1807082" cy="2403117"/>
          </a:xfrm>
          <a:prstGeom prst="rect">
            <a:avLst/>
          </a:prstGeom>
        </p:spPr>
      </p:pic>
    </p:spTree>
    <p:extLst>
      <p:ext uri="{BB962C8B-B14F-4D97-AF65-F5344CB8AC3E}">
        <p14:creationId xmlns:p14="http://schemas.microsoft.com/office/powerpoint/2010/main" val="1375706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Scale>
                                      <p:cBhvr>
                                        <p:cTn id="13"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xEl>
                                              <p:pRg st="0" end="0"/>
                                            </p:txEl>
                                          </p:spTgt>
                                        </p:tgtEl>
                                        <p:attrNameLst>
                                          <p:attrName>ppt_x</p:attrName>
                                          <p:attrName>ppt_y</p:attrName>
                                        </p:attrNameLst>
                                      </p:cBhvr>
                                    </p:animMotion>
                                    <p:animEffect transition="in" filter="fade">
                                      <p:cBhvr>
                                        <p:cTn id="15" dur="1000"/>
                                        <p:tgtEl>
                                          <p:spTgt spid="3">
                                            <p:txEl>
                                              <p:pRg st="0" end="0"/>
                                            </p:txEl>
                                          </p:spTgt>
                                        </p:tgtEl>
                                      </p:cBhvr>
                                    </p:animEffect>
                                  </p:childTnLst>
                                </p:cTn>
                              </p:par>
                              <p:par>
                                <p:cTn id="16" presetID="52"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Scale>
                                      <p:cBhvr>
                                        <p:cTn id="18"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3">
                                            <p:txEl>
                                              <p:pRg st="2" end="2"/>
                                            </p:txEl>
                                          </p:spTgt>
                                        </p:tgtEl>
                                        <p:attrNameLst>
                                          <p:attrName>ppt_x</p:attrName>
                                          <p:attrName>ppt_y</p:attrName>
                                        </p:attrNameLst>
                                      </p:cBhvr>
                                    </p:animMotion>
                                    <p:animEffect transition="in" filter="fade">
                                      <p:cBhvr>
                                        <p:cTn id="20" dur="1000"/>
                                        <p:tgtEl>
                                          <p:spTgt spid="3">
                                            <p:txEl>
                                              <p:pRg st="2" end="2"/>
                                            </p:txEl>
                                          </p:spTgt>
                                        </p:tgtEl>
                                      </p:cBhvr>
                                    </p:animEffect>
                                  </p:childTnLst>
                                </p:cTn>
                              </p:par>
                              <p:par>
                                <p:cTn id="21" presetID="52"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Scale>
                                      <p:cBhvr>
                                        <p:cTn id="23"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3">
                                            <p:txEl>
                                              <p:pRg st="3" end="3"/>
                                            </p:txEl>
                                          </p:spTgt>
                                        </p:tgtEl>
                                        <p:attrNameLst>
                                          <p:attrName>ppt_x</p:attrName>
                                          <p:attrName>ppt_y</p:attrName>
                                        </p:attrNameLst>
                                      </p:cBhvr>
                                    </p:animMotion>
                                    <p:animEffect transition="in" filter="fade">
                                      <p:cBhvr>
                                        <p:cTn id="25" dur="1000"/>
                                        <p:tgtEl>
                                          <p:spTgt spid="3">
                                            <p:txEl>
                                              <p:pRg st="3" end="3"/>
                                            </p:txEl>
                                          </p:spTgt>
                                        </p:tgtEl>
                                      </p:cBhvr>
                                    </p:animEffect>
                                  </p:childTnLst>
                                </p:cTn>
                              </p:par>
                              <p:par>
                                <p:cTn id="26" presetID="52"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Scale>
                                      <p:cBhvr>
                                        <p:cTn id="28"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5" end="5"/>
                                            </p:txEl>
                                          </p:spTgt>
                                        </p:tgtEl>
                                        <p:attrNameLst>
                                          <p:attrName>ppt_x</p:attrName>
                                          <p:attrName>ppt_y</p:attrName>
                                        </p:attrNameLst>
                                      </p:cBhvr>
                                    </p:animMotion>
                                    <p:animEffect transition="in" filter="fade">
                                      <p:cBhvr>
                                        <p:cTn id="30" dur="1000"/>
                                        <p:tgtEl>
                                          <p:spTgt spid="3">
                                            <p:txEl>
                                              <p:pRg st="5" end="5"/>
                                            </p:txEl>
                                          </p:spTgt>
                                        </p:tgtEl>
                                      </p:cBhvr>
                                    </p:animEffect>
                                  </p:childTnLst>
                                </p:cTn>
                              </p:par>
                              <p:par>
                                <p:cTn id="31" presetID="52"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Scale>
                                      <p:cBhvr>
                                        <p:cTn id="33"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3">
                                            <p:txEl>
                                              <p:pRg st="6" end="6"/>
                                            </p:txEl>
                                          </p:spTgt>
                                        </p:tgtEl>
                                        <p:attrNameLst>
                                          <p:attrName>ppt_x</p:attrName>
                                          <p:attrName>ppt_y</p:attrName>
                                        </p:attrNameLst>
                                      </p:cBhvr>
                                    </p:animMotion>
                                    <p:animEffect transition="in" filter="fade">
                                      <p:cBhvr>
                                        <p:cTn id="35" dur="10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3CF33B-F1D1-40FA-8BF8-93F7E312B357}"/>
              </a:ext>
            </a:extLst>
          </p:cNvPr>
          <p:cNvSpPr>
            <a:spLocks noGrp="1"/>
          </p:cNvSpPr>
          <p:nvPr>
            <p:ph type="title"/>
          </p:nvPr>
        </p:nvSpPr>
        <p:spPr>
          <a:xfrm>
            <a:off x="689113" y="1205947"/>
            <a:ext cx="10664688" cy="4545496"/>
          </a:xfrm>
        </p:spPr>
        <p:txBody>
          <a:bodyPr>
            <a:normAutofit fontScale="90000"/>
          </a:bodyPr>
          <a:lstStyle/>
          <a:p>
            <a:pPr algn="ctr"/>
            <a:br>
              <a:rPr lang="de-DE" dirty="0"/>
            </a:br>
            <a:r>
              <a:rPr lang="de-DE" sz="6700" b="1" dirty="0"/>
              <a:t>Warum wollen wir Schule </a:t>
            </a:r>
            <a:br>
              <a:rPr lang="de-DE" sz="6700" b="1" dirty="0"/>
            </a:br>
            <a:r>
              <a:rPr lang="de-DE" sz="6700" b="1" dirty="0"/>
              <a:t>für Diversität/Vielfältigkeit werden?</a:t>
            </a:r>
            <a:br>
              <a:rPr lang="de-DE" sz="6700" b="1" dirty="0"/>
            </a:br>
            <a:br>
              <a:rPr lang="de-DE" sz="6700" b="1" dirty="0"/>
            </a:br>
            <a:endParaRPr lang="de-DE" sz="6700" b="1" dirty="0"/>
          </a:p>
        </p:txBody>
      </p:sp>
    </p:spTree>
    <p:extLst>
      <p:ext uri="{BB962C8B-B14F-4D97-AF65-F5344CB8AC3E}">
        <p14:creationId xmlns:p14="http://schemas.microsoft.com/office/powerpoint/2010/main" val="4004046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F67EDA-4836-4640-801C-8A7445136FBD}"/>
              </a:ext>
            </a:extLst>
          </p:cNvPr>
          <p:cNvSpPr>
            <a:spLocks noGrp="1"/>
          </p:cNvSpPr>
          <p:nvPr>
            <p:ph type="title"/>
          </p:nvPr>
        </p:nvSpPr>
        <p:spPr/>
        <p:txBody>
          <a:bodyPr>
            <a:normAutofit/>
          </a:bodyPr>
          <a:lstStyle/>
          <a:p>
            <a:pPr algn="ctr"/>
            <a:r>
              <a:rPr lang="de-DE" sz="6000" b="1" dirty="0"/>
              <a:t>Homophobie</a:t>
            </a:r>
          </a:p>
        </p:txBody>
      </p:sp>
      <p:pic>
        <p:nvPicPr>
          <p:cNvPr id="6" name="Grafik 5" descr="Ein Bild, das Text, alkoholfreies Getränk, Menge enthält.&#10;&#10;Automatisch generierte Beschreibung">
            <a:extLst>
              <a:ext uri="{FF2B5EF4-FFF2-40B4-BE49-F238E27FC236}">
                <a16:creationId xmlns:a16="http://schemas.microsoft.com/office/drawing/2014/main" id="{8B726FF6-8A85-4E49-84C6-4E81E4171B7E}"/>
              </a:ext>
            </a:extLst>
          </p:cNvPr>
          <p:cNvPicPr>
            <a:picLocks noChangeAspect="1"/>
          </p:cNvPicPr>
          <p:nvPr/>
        </p:nvPicPr>
        <p:blipFill rotWithShape="1">
          <a:blip r:embed="rId2">
            <a:extLst>
              <a:ext uri="{28A0092B-C50C-407E-A947-70E740481C1C}">
                <a14:useLocalDpi xmlns:a14="http://schemas.microsoft.com/office/drawing/2010/main" val="0"/>
              </a:ext>
            </a:extLst>
          </a:blip>
          <a:srcRect l="-2040" r="1" b="20119"/>
          <a:stretch/>
        </p:blipFill>
        <p:spPr bwMode="auto">
          <a:xfrm>
            <a:off x="1570355" y="1880552"/>
            <a:ext cx="9051290" cy="39909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7150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1205043-B198-42C8-83FB-0F398505146F}"/>
              </a:ext>
            </a:extLst>
          </p:cNvPr>
          <p:cNvSpPr/>
          <p:nvPr/>
        </p:nvSpPr>
        <p:spPr>
          <a:xfrm>
            <a:off x="1035516" y="828237"/>
            <a:ext cx="5347063" cy="769441"/>
          </a:xfrm>
          <a:prstGeom prst="rect">
            <a:avLst/>
          </a:prstGeom>
        </p:spPr>
        <p:txBody>
          <a:bodyPr wrap="square">
            <a:spAutoFit/>
          </a:bodyPr>
          <a:lstStyle/>
          <a:p>
            <a:r>
              <a:rPr lang="de-DE" sz="4400" u="sng" dirty="0"/>
              <a:t>Was ist Homophobie?</a:t>
            </a:r>
          </a:p>
        </p:txBody>
      </p:sp>
      <p:sp>
        <p:nvSpPr>
          <p:cNvPr id="16" name="Rechteck 15">
            <a:extLst>
              <a:ext uri="{FF2B5EF4-FFF2-40B4-BE49-F238E27FC236}">
                <a16:creationId xmlns:a16="http://schemas.microsoft.com/office/drawing/2014/main" id="{9C34FFDD-A99E-429F-8C53-AEA57320703B}"/>
              </a:ext>
            </a:extLst>
          </p:cNvPr>
          <p:cNvSpPr/>
          <p:nvPr/>
        </p:nvSpPr>
        <p:spPr>
          <a:xfrm>
            <a:off x="1035516" y="1777753"/>
            <a:ext cx="10120967" cy="4031873"/>
          </a:xfrm>
          <a:prstGeom prst="rect">
            <a:avLst/>
          </a:prstGeom>
        </p:spPr>
        <p:txBody>
          <a:bodyPr wrap="square">
            <a:spAutoFit/>
          </a:bodyPr>
          <a:lstStyle/>
          <a:p>
            <a:pPr algn="just"/>
            <a:r>
              <a:rPr lang="de-DE" sz="3200" dirty="0"/>
              <a:t>Homophobie ist eine Feindseligkeit gegenüber Menschen, die homosexuell, also schwul oder lesbisch oder bisexuell sind. </a:t>
            </a:r>
          </a:p>
          <a:p>
            <a:pPr algn="just"/>
            <a:r>
              <a:rPr lang="de-DE" sz="3200" dirty="0"/>
              <a:t>Sie zeigt sich durch abwertende und verhöhnende Bemerkungen, Witze und Sprüche. </a:t>
            </a:r>
          </a:p>
          <a:p>
            <a:pPr algn="just"/>
            <a:r>
              <a:rPr lang="de-DE" sz="3200" dirty="0"/>
              <a:t>Zum Teil wirken homophobe Menschen aggressiv gegenüber schwulen und lesbischen Personen und greifen sie auch körperlich an.</a:t>
            </a:r>
          </a:p>
        </p:txBody>
      </p:sp>
    </p:spTree>
    <p:extLst>
      <p:ext uri="{BB962C8B-B14F-4D97-AF65-F5344CB8AC3E}">
        <p14:creationId xmlns:p14="http://schemas.microsoft.com/office/powerpoint/2010/main" val="126563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EA1CB-84C1-413B-8476-2AB5E4ECE1E7}"/>
              </a:ext>
            </a:extLst>
          </p:cNvPr>
          <p:cNvSpPr>
            <a:spLocks noGrp="1"/>
          </p:cNvSpPr>
          <p:nvPr>
            <p:ph type="title"/>
          </p:nvPr>
        </p:nvSpPr>
        <p:spPr/>
        <p:txBody>
          <a:bodyPr>
            <a:noAutofit/>
          </a:bodyPr>
          <a:lstStyle/>
          <a:p>
            <a:br>
              <a:rPr lang="de-DE" sz="3500" b="1" u="sng"/>
            </a:br>
            <a:r>
              <a:rPr lang="de-DE" b="1" u="sng"/>
              <a:t>Homophobie in der Schule</a:t>
            </a:r>
            <a:br>
              <a:rPr lang="de-DE" sz="3500" b="1"/>
            </a:br>
            <a:endParaRPr lang="de-DE" sz="3500" b="1" dirty="0">
              <a:latin typeface="+mn-lt"/>
            </a:endParaRPr>
          </a:p>
        </p:txBody>
      </p:sp>
      <p:sp>
        <p:nvSpPr>
          <p:cNvPr id="4" name="Rechteck 3">
            <a:extLst>
              <a:ext uri="{FF2B5EF4-FFF2-40B4-BE49-F238E27FC236}">
                <a16:creationId xmlns:a16="http://schemas.microsoft.com/office/drawing/2014/main" id="{F2573C0C-260E-466D-8D7E-E433AAF123DB}"/>
              </a:ext>
            </a:extLst>
          </p:cNvPr>
          <p:cNvSpPr/>
          <p:nvPr/>
        </p:nvSpPr>
        <p:spPr>
          <a:xfrm>
            <a:off x="838200" y="1690688"/>
            <a:ext cx="6317974" cy="4708981"/>
          </a:xfrm>
          <a:prstGeom prst="rect">
            <a:avLst/>
          </a:prstGeom>
        </p:spPr>
        <p:txBody>
          <a:bodyPr wrap="square">
            <a:spAutoFit/>
          </a:bodyPr>
          <a:lstStyle/>
          <a:p>
            <a:pPr algn="just"/>
            <a:r>
              <a:rPr lang="de-DE" sz="3000" dirty="0"/>
              <a:t>In der Schule ist Homophobie sehr verbreitet. </a:t>
            </a:r>
          </a:p>
          <a:p>
            <a:pPr algn="just"/>
            <a:r>
              <a:rPr lang="de-DE" sz="3000" dirty="0"/>
              <a:t>Die Bezeichnungen „lesbisch“, „schwul“ oder „Homo“ werden häufig als Schimpfwörter genutzt. Dadurch entsteht ein negatives Stigma.</a:t>
            </a:r>
          </a:p>
          <a:p>
            <a:pPr algn="just"/>
            <a:endParaRPr lang="de-DE" sz="3000" dirty="0"/>
          </a:p>
          <a:p>
            <a:pPr algn="just"/>
            <a:r>
              <a:rPr lang="de-DE" sz="3000" dirty="0"/>
              <a:t>Schüler*innen, die sich outen, werden  gemobbt, ausgeschlossen, beleidigt, benachteiligt.</a:t>
            </a:r>
          </a:p>
        </p:txBody>
      </p:sp>
      <p:pic>
        <p:nvPicPr>
          <p:cNvPr id="7" name="Grafik 6">
            <a:extLst>
              <a:ext uri="{FF2B5EF4-FFF2-40B4-BE49-F238E27FC236}">
                <a16:creationId xmlns:a16="http://schemas.microsoft.com/office/drawing/2014/main" id="{F04B08D0-9F89-43C1-891D-255CA771A3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8209" y="2034390"/>
            <a:ext cx="4479235" cy="2513492"/>
          </a:xfrm>
          <a:prstGeom prst="rect">
            <a:avLst/>
          </a:prstGeom>
        </p:spPr>
      </p:pic>
    </p:spTree>
    <p:extLst>
      <p:ext uri="{BB962C8B-B14F-4D97-AF65-F5344CB8AC3E}">
        <p14:creationId xmlns:p14="http://schemas.microsoft.com/office/powerpoint/2010/main" val="2654620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F5FA1D-1611-434E-9D04-1CFD18F3F5C3}"/>
              </a:ext>
            </a:extLst>
          </p:cNvPr>
          <p:cNvSpPr>
            <a:spLocks noGrp="1"/>
          </p:cNvSpPr>
          <p:nvPr>
            <p:ph type="title"/>
          </p:nvPr>
        </p:nvSpPr>
        <p:spPr/>
        <p:txBody>
          <a:bodyPr>
            <a:normAutofit fontScale="90000"/>
          </a:bodyPr>
          <a:lstStyle/>
          <a:p>
            <a:pPr algn="ctr"/>
            <a:r>
              <a:rPr lang="de-DE" sz="6700" b="1" dirty="0"/>
              <a:t>Vertiefung und Reflexion</a:t>
            </a:r>
            <a:br>
              <a:rPr lang="de-DE" dirty="0"/>
            </a:br>
            <a:r>
              <a:rPr lang="de-DE" dirty="0"/>
              <a:t> </a:t>
            </a:r>
          </a:p>
        </p:txBody>
      </p:sp>
      <p:sp>
        <p:nvSpPr>
          <p:cNvPr id="3" name="Inhaltsplatzhalter 2">
            <a:extLst>
              <a:ext uri="{FF2B5EF4-FFF2-40B4-BE49-F238E27FC236}">
                <a16:creationId xmlns:a16="http://schemas.microsoft.com/office/drawing/2014/main" id="{FE4FC3F4-36D2-4E0D-AEC3-BE1EAFAE3129}"/>
              </a:ext>
            </a:extLst>
          </p:cNvPr>
          <p:cNvSpPr>
            <a:spLocks noGrp="1"/>
          </p:cNvSpPr>
          <p:nvPr>
            <p:ph idx="1"/>
          </p:nvPr>
        </p:nvSpPr>
        <p:spPr/>
        <p:txBody>
          <a:bodyPr/>
          <a:lstStyle/>
          <a:p>
            <a:r>
              <a:rPr lang="de-DE" dirty="0"/>
              <a:t>Was ist der Unterschied zwischen Fremdenfeindlichkeit und Rassismus?</a:t>
            </a:r>
          </a:p>
          <a:p>
            <a:r>
              <a:rPr lang="de-DE" dirty="0"/>
              <a:t>Habt ihr selber schon einmal Fremdenfeindlichkeit erlebt?</a:t>
            </a:r>
          </a:p>
          <a:p>
            <a:r>
              <a:rPr lang="de-DE" dirty="0"/>
              <a:t>Nennt Beispiele rassistischer Diskriminierung.</a:t>
            </a:r>
          </a:p>
          <a:p>
            <a:r>
              <a:rPr lang="de-DE" dirty="0"/>
              <a:t>Was ist Antisemitismus?</a:t>
            </a:r>
          </a:p>
          <a:p>
            <a:r>
              <a:rPr lang="de-DE" dirty="0"/>
              <a:t>Nennt Beispiele sexistischer Diskriminierung. </a:t>
            </a:r>
          </a:p>
          <a:p>
            <a:r>
              <a:rPr lang="de-DE" dirty="0"/>
              <a:t>Was ist Homophobie. Nennt Beispiele.</a:t>
            </a:r>
          </a:p>
          <a:p>
            <a:endParaRPr lang="de-DE" dirty="0"/>
          </a:p>
          <a:p>
            <a:endParaRPr lang="de-DE" dirty="0"/>
          </a:p>
        </p:txBody>
      </p:sp>
    </p:spTree>
    <p:extLst>
      <p:ext uri="{BB962C8B-B14F-4D97-AF65-F5344CB8AC3E}">
        <p14:creationId xmlns:p14="http://schemas.microsoft.com/office/powerpoint/2010/main" val="4243794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5BADED-BF32-481F-94AA-031C89B18D75}"/>
              </a:ext>
            </a:extLst>
          </p:cNvPr>
          <p:cNvSpPr>
            <a:spLocks noGrp="1"/>
          </p:cNvSpPr>
          <p:nvPr>
            <p:ph type="title"/>
          </p:nvPr>
        </p:nvSpPr>
        <p:spPr>
          <a:xfrm>
            <a:off x="838200" y="333319"/>
            <a:ext cx="10515600" cy="1325563"/>
          </a:xfrm>
        </p:spPr>
        <p:txBody>
          <a:bodyPr>
            <a:normAutofit/>
          </a:bodyPr>
          <a:lstStyle/>
          <a:p>
            <a:pPr algn="ctr"/>
            <a:r>
              <a:rPr lang="de-DE" sz="6000" b="1" dirty="0"/>
              <a:t>Was können wir tun?</a:t>
            </a:r>
          </a:p>
        </p:txBody>
      </p:sp>
      <p:sp>
        <p:nvSpPr>
          <p:cNvPr id="3" name="Inhaltsplatzhalter 2">
            <a:extLst>
              <a:ext uri="{FF2B5EF4-FFF2-40B4-BE49-F238E27FC236}">
                <a16:creationId xmlns:a16="http://schemas.microsoft.com/office/drawing/2014/main" id="{BBF3C278-4E40-422C-BC3E-14BDFAF6E16D}"/>
              </a:ext>
            </a:extLst>
          </p:cNvPr>
          <p:cNvSpPr>
            <a:spLocks noGrp="1"/>
          </p:cNvSpPr>
          <p:nvPr>
            <p:ph idx="1"/>
          </p:nvPr>
        </p:nvSpPr>
        <p:spPr/>
        <p:txBody>
          <a:bodyPr>
            <a:normAutofit fontScale="92500"/>
          </a:bodyPr>
          <a:lstStyle/>
          <a:p>
            <a:pPr algn="just"/>
            <a:r>
              <a:rPr lang="de-DE" sz="3200" dirty="0">
                <a:effectLst/>
                <a:latin typeface="Calibri" panose="020F0502020204030204" pitchFamily="34" charset="0"/>
                <a:ea typeface="Calibri" panose="020F0502020204030204" pitchFamily="34" charset="0"/>
                <a:cs typeface="Times New Roman" panose="02020603050405020304" pitchFamily="18" charset="0"/>
              </a:rPr>
              <a:t>Wenn an meiner Schule Gewalt, diskriminierende Äußerungen oder Handlungen ausgeübt werden, dann wende ich mich dagegen, spreche dies an und unterstütze eine offene Auseinandersetzung, damit wir gemeinsam Wege finden, einander respektvoll zu begegnen.</a:t>
            </a:r>
            <a:endParaRPr lang="de-DE" sz="3200" dirty="0">
              <a:highlight>
                <a:srgbClr val="FFFF00"/>
              </a:highlight>
            </a:endParaRPr>
          </a:p>
          <a:p>
            <a:pPr algn="just"/>
            <a:r>
              <a:rPr lang="de-DE" sz="3200" dirty="0"/>
              <a:t>Beteiligt euch an Aktionen von „Schule mit Courage“</a:t>
            </a:r>
          </a:p>
          <a:p>
            <a:pPr algn="just"/>
            <a:r>
              <a:rPr lang="de-DE" sz="3200" dirty="0"/>
              <a:t>Sprecht über eure Erfahrungen (z.B. im Klassenrat), überlegt was ihr euch gewünscht hättet, wie eure Mitmenschen reagieren.</a:t>
            </a:r>
          </a:p>
          <a:p>
            <a:pPr algn="just"/>
            <a:r>
              <a:rPr lang="de-DE" sz="3200" dirty="0"/>
              <a:t>Sammelt weitere Ideen in eurer </a:t>
            </a:r>
            <a:r>
              <a:rPr lang="de-DE" sz="3200"/>
              <a:t>Klassengemeinschaft, </a:t>
            </a:r>
            <a:r>
              <a:rPr lang="de-DE" sz="3200" dirty="0"/>
              <a:t>…</a:t>
            </a:r>
          </a:p>
        </p:txBody>
      </p:sp>
    </p:spTree>
    <p:extLst>
      <p:ext uri="{BB962C8B-B14F-4D97-AF65-F5344CB8AC3E}">
        <p14:creationId xmlns:p14="http://schemas.microsoft.com/office/powerpoint/2010/main" val="2277729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C332920-0BAA-4DE5-AAF8-218DA0F7DECE}"/>
              </a:ext>
            </a:extLst>
          </p:cNvPr>
          <p:cNvSpPr>
            <a:spLocks noGrp="1"/>
          </p:cNvSpPr>
          <p:nvPr>
            <p:ph idx="1"/>
          </p:nvPr>
        </p:nvSpPr>
        <p:spPr>
          <a:xfrm>
            <a:off x="876300" y="718205"/>
            <a:ext cx="10439400" cy="5421589"/>
          </a:xfrm>
        </p:spPr>
        <p:txBody>
          <a:bodyPr>
            <a:noAutofit/>
          </a:bodyPr>
          <a:lstStyle/>
          <a:p>
            <a:pPr marL="0" indent="0" algn="just">
              <a:buNone/>
            </a:pPr>
            <a:r>
              <a:rPr lang="de-DE" sz="3200" dirty="0"/>
              <a:t>Wir erleben und/oder sehen im täglichen Leben Formen von Diskriminierung. </a:t>
            </a:r>
          </a:p>
          <a:p>
            <a:pPr marL="0" indent="0" algn="just">
              <a:buNone/>
            </a:pPr>
            <a:r>
              <a:rPr lang="de-DE" sz="3200" dirty="0"/>
              <a:t>Manchmal sind es Witze, blöde Sprüche und manchmal wird es zum Mobbing oder endet gar in körperliche Übergriffe.</a:t>
            </a:r>
          </a:p>
          <a:p>
            <a:pPr marL="0" indent="0" algn="just">
              <a:buNone/>
            </a:pPr>
            <a:r>
              <a:rPr lang="de-DE" sz="3200" dirty="0"/>
              <a:t>Einige unter uns sind Opfer, einige Täter*innen und viele Zuschauer*innen.</a:t>
            </a:r>
          </a:p>
          <a:p>
            <a:pPr marL="0" indent="0" algn="just">
              <a:buNone/>
            </a:pPr>
            <a:r>
              <a:rPr lang="de-DE" sz="3200" dirty="0"/>
              <a:t>Wir wollen nicht in einer solchen Gesellschaft leben und möchten an unserer Schule diesen Strukturen aktiv begegnen.</a:t>
            </a:r>
          </a:p>
          <a:p>
            <a:pPr marL="0" indent="0" algn="just">
              <a:buNone/>
            </a:pPr>
            <a:r>
              <a:rPr lang="de-DE" sz="3200" dirty="0"/>
              <a:t>Wir wollen nicht wegschauen und wir wollen aktiv jeder Form der Diskriminierung begegnen. </a:t>
            </a:r>
          </a:p>
        </p:txBody>
      </p:sp>
    </p:spTree>
    <p:extLst>
      <p:ext uri="{BB962C8B-B14F-4D97-AF65-F5344CB8AC3E}">
        <p14:creationId xmlns:p14="http://schemas.microsoft.com/office/powerpoint/2010/main" val="4087662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D94E59-CB0C-47A5-A13D-E0083EB2A6F4}"/>
              </a:ext>
            </a:extLst>
          </p:cNvPr>
          <p:cNvSpPr>
            <a:spLocks noGrp="1"/>
          </p:cNvSpPr>
          <p:nvPr>
            <p:ph type="title"/>
          </p:nvPr>
        </p:nvSpPr>
        <p:spPr/>
        <p:txBody>
          <a:bodyPr/>
          <a:lstStyle/>
          <a:p>
            <a:r>
              <a:rPr lang="de-DE" b="1" dirty="0"/>
              <a:t>Mögliche Formen von Diskriminierung</a:t>
            </a:r>
          </a:p>
        </p:txBody>
      </p:sp>
      <p:sp>
        <p:nvSpPr>
          <p:cNvPr id="3" name="Inhaltsplatzhalter 2">
            <a:extLst>
              <a:ext uri="{FF2B5EF4-FFF2-40B4-BE49-F238E27FC236}">
                <a16:creationId xmlns:a16="http://schemas.microsoft.com/office/drawing/2014/main" id="{CAB29FD8-6A1C-428C-8BEC-BDDEEE38C7BB}"/>
              </a:ext>
            </a:extLst>
          </p:cNvPr>
          <p:cNvSpPr>
            <a:spLocks noGrp="1"/>
          </p:cNvSpPr>
          <p:nvPr>
            <p:ph idx="1"/>
          </p:nvPr>
        </p:nvSpPr>
        <p:spPr/>
        <p:txBody>
          <a:bodyPr>
            <a:normAutofit/>
          </a:bodyPr>
          <a:lstStyle/>
          <a:p>
            <a:r>
              <a:rPr lang="de-DE" sz="3200" dirty="0"/>
              <a:t>Fremdenfeindlichkeit</a:t>
            </a:r>
          </a:p>
          <a:p>
            <a:r>
              <a:rPr lang="de-DE" sz="3200" dirty="0"/>
              <a:t>Rassismus</a:t>
            </a:r>
          </a:p>
          <a:p>
            <a:r>
              <a:rPr lang="de-DE" sz="3200" dirty="0"/>
              <a:t>Antisemitismus (Hass auf Menschen jüdischer Abstammung)</a:t>
            </a:r>
          </a:p>
          <a:p>
            <a:r>
              <a:rPr lang="de-DE" sz="3200" dirty="0"/>
              <a:t>Sexismus</a:t>
            </a:r>
          </a:p>
          <a:p>
            <a:r>
              <a:rPr lang="de-DE" sz="3200" dirty="0"/>
              <a:t>Homophobie</a:t>
            </a:r>
          </a:p>
        </p:txBody>
      </p:sp>
    </p:spTree>
    <p:extLst>
      <p:ext uri="{BB962C8B-B14F-4D97-AF65-F5344CB8AC3E}">
        <p14:creationId xmlns:p14="http://schemas.microsoft.com/office/powerpoint/2010/main" val="3836869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929369-5816-43F3-BA6C-CAC381B65D7B}"/>
              </a:ext>
            </a:extLst>
          </p:cNvPr>
          <p:cNvSpPr>
            <a:spLocks noGrp="1"/>
          </p:cNvSpPr>
          <p:nvPr>
            <p:ph type="ctrTitle"/>
          </p:nvPr>
        </p:nvSpPr>
        <p:spPr>
          <a:xfrm>
            <a:off x="1319868" y="407202"/>
            <a:ext cx="9144000" cy="1192998"/>
          </a:xfrm>
        </p:spPr>
        <p:txBody>
          <a:bodyPr/>
          <a:lstStyle/>
          <a:p>
            <a:r>
              <a:rPr lang="de-DE" b="1" dirty="0"/>
              <a:t>Fremdenfeindlichkeit</a:t>
            </a:r>
          </a:p>
        </p:txBody>
      </p:sp>
      <p:pic>
        <p:nvPicPr>
          <p:cNvPr id="4" name="Grafik 3">
            <a:extLst>
              <a:ext uri="{FF2B5EF4-FFF2-40B4-BE49-F238E27FC236}">
                <a16:creationId xmlns:a16="http://schemas.microsoft.com/office/drawing/2014/main" id="{9CD2F93E-1D0A-4223-AF36-9FD8AE8F6844}"/>
              </a:ext>
            </a:extLst>
          </p:cNvPr>
          <p:cNvPicPr>
            <a:picLocks noChangeAspect="1"/>
          </p:cNvPicPr>
          <p:nvPr/>
        </p:nvPicPr>
        <p:blipFill>
          <a:blip r:embed="rId2"/>
          <a:stretch>
            <a:fillRect/>
          </a:stretch>
        </p:blipFill>
        <p:spPr>
          <a:xfrm>
            <a:off x="2426993" y="2048834"/>
            <a:ext cx="7338014" cy="3081966"/>
          </a:xfrm>
          <a:prstGeom prst="rect">
            <a:avLst/>
          </a:prstGeom>
        </p:spPr>
      </p:pic>
    </p:spTree>
    <p:extLst>
      <p:ext uri="{BB962C8B-B14F-4D97-AF65-F5344CB8AC3E}">
        <p14:creationId xmlns:p14="http://schemas.microsoft.com/office/powerpoint/2010/main" val="2349437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A43251-F3A1-4FD2-BE95-A62B46DFAA19}"/>
              </a:ext>
            </a:extLst>
          </p:cNvPr>
          <p:cNvSpPr>
            <a:spLocks noGrp="1"/>
          </p:cNvSpPr>
          <p:nvPr>
            <p:ph type="title"/>
          </p:nvPr>
        </p:nvSpPr>
        <p:spPr>
          <a:xfrm>
            <a:off x="868532" y="702911"/>
            <a:ext cx="8797771" cy="616687"/>
          </a:xfrm>
        </p:spPr>
        <p:txBody>
          <a:bodyPr>
            <a:noAutofit/>
          </a:bodyPr>
          <a:lstStyle/>
          <a:p>
            <a:r>
              <a:rPr lang="de-DE" b="1" u="sng" dirty="0"/>
              <a:t>Was ist Fremdenfeindlichkeit?</a:t>
            </a:r>
          </a:p>
        </p:txBody>
      </p:sp>
      <p:sp>
        <p:nvSpPr>
          <p:cNvPr id="3" name="Inhaltsplatzhalter 2">
            <a:extLst>
              <a:ext uri="{FF2B5EF4-FFF2-40B4-BE49-F238E27FC236}">
                <a16:creationId xmlns:a16="http://schemas.microsoft.com/office/drawing/2014/main" id="{BBF1CF61-08C6-4A74-B394-3524CC0E4B06}"/>
              </a:ext>
            </a:extLst>
          </p:cNvPr>
          <p:cNvSpPr>
            <a:spLocks noGrp="1"/>
          </p:cNvSpPr>
          <p:nvPr>
            <p:ph idx="1"/>
          </p:nvPr>
        </p:nvSpPr>
        <p:spPr>
          <a:xfrm>
            <a:off x="868532" y="1710215"/>
            <a:ext cx="10515600" cy="4351338"/>
          </a:xfrm>
        </p:spPr>
        <p:txBody>
          <a:bodyPr/>
          <a:lstStyle/>
          <a:p>
            <a:pPr marL="0" indent="0" algn="just">
              <a:buNone/>
            </a:pPr>
            <a:r>
              <a:rPr lang="de-DE" sz="3200" dirty="0"/>
              <a:t>Ablehnende und feindselige Haltung gegenüber allem, was gegenüber den vertrauten Lebensumständen als fremd und deshalb bedrohlich empfunden wird. </a:t>
            </a:r>
          </a:p>
          <a:p>
            <a:pPr marL="0" indent="0" algn="just">
              <a:buNone/>
            </a:pPr>
            <a:r>
              <a:rPr lang="de-DE" sz="3200" dirty="0"/>
              <a:t>Fremdenfeindlichkeit richtet sich gegen Menschen, die sich durch Herkunft, Nationalität, Religion oder Hautfarbe (Rassismus) unterscheiden. </a:t>
            </a:r>
          </a:p>
          <a:p>
            <a:pPr marL="0" indent="0" algn="just">
              <a:buNone/>
            </a:pPr>
            <a:r>
              <a:rPr lang="de-DE" sz="3200" dirty="0"/>
              <a:t>Sie äußert sich in Ausgrenzung, tätlichen Angriffen, systematischer Vertreibung bis hin zur angestrebten Ausrottung.</a:t>
            </a:r>
          </a:p>
          <a:p>
            <a:pPr marL="0" indent="0">
              <a:buNone/>
            </a:pPr>
            <a:endParaRPr lang="de-DE" dirty="0"/>
          </a:p>
        </p:txBody>
      </p:sp>
    </p:spTree>
    <p:extLst>
      <p:ext uri="{BB962C8B-B14F-4D97-AF65-F5344CB8AC3E}">
        <p14:creationId xmlns:p14="http://schemas.microsoft.com/office/powerpoint/2010/main" val="478872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F9A8FD-66B0-48C6-8695-C94A6F7B06A2}"/>
              </a:ext>
            </a:extLst>
          </p:cNvPr>
          <p:cNvSpPr>
            <a:spLocks noGrp="1"/>
          </p:cNvSpPr>
          <p:nvPr>
            <p:ph type="title"/>
          </p:nvPr>
        </p:nvSpPr>
        <p:spPr/>
        <p:txBody>
          <a:bodyPr>
            <a:normAutofit/>
          </a:bodyPr>
          <a:lstStyle/>
          <a:p>
            <a:r>
              <a:rPr lang="de-DE" b="1" u="sng" dirty="0"/>
              <a:t>Fremdenfeindlichkeit in der Schule</a:t>
            </a:r>
          </a:p>
        </p:txBody>
      </p:sp>
      <p:sp>
        <p:nvSpPr>
          <p:cNvPr id="3" name="Inhaltsplatzhalter 2">
            <a:extLst>
              <a:ext uri="{FF2B5EF4-FFF2-40B4-BE49-F238E27FC236}">
                <a16:creationId xmlns:a16="http://schemas.microsoft.com/office/drawing/2014/main" id="{4B962249-6DF0-49A1-8C8F-732E64F16B82}"/>
              </a:ext>
            </a:extLst>
          </p:cNvPr>
          <p:cNvSpPr>
            <a:spLocks noGrp="1"/>
          </p:cNvSpPr>
          <p:nvPr>
            <p:ph idx="1"/>
          </p:nvPr>
        </p:nvSpPr>
        <p:spPr/>
        <p:txBody>
          <a:bodyPr>
            <a:normAutofit fontScale="92500"/>
          </a:bodyPr>
          <a:lstStyle/>
          <a:p>
            <a:pPr algn="just"/>
            <a:r>
              <a:rPr lang="de-DE" sz="3200" dirty="0"/>
              <a:t>Sprüche wie du „Scheiß-N****“, „Zigeuner“, „Scheiß-Ausländer“, „Kopftuch-</a:t>
            </a:r>
            <a:r>
              <a:rPr lang="de-DE" sz="3200" dirty="0" err="1"/>
              <a:t>Sch</a:t>
            </a:r>
            <a:r>
              <a:rPr lang="de-DE" sz="3200" dirty="0"/>
              <a:t>****“ kommen leider auch an unserer Schule vor.</a:t>
            </a:r>
          </a:p>
          <a:p>
            <a:pPr algn="just"/>
            <a:r>
              <a:rPr lang="de-DE" sz="3200" dirty="0"/>
              <a:t>Vorurteile gegenüber Schüler*innen mit einer anderen Religion werden nicht ausgeräumt, sondern gepflegt.</a:t>
            </a:r>
          </a:p>
          <a:p>
            <a:pPr algn="just"/>
            <a:r>
              <a:rPr lang="de-DE" sz="3200" dirty="0"/>
              <a:t>Auch im RW Unterricht kommen immer wieder Sprüche, wie: “Warum soll ich denn was über den Islam lernen. Das ist doch gar nicht unsere Religion.“ </a:t>
            </a:r>
          </a:p>
          <a:p>
            <a:pPr algn="just"/>
            <a:r>
              <a:rPr lang="de-DE" sz="3200" dirty="0"/>
              <a:t>Sprüche wie: „Mach mal Wave-Check“ sind ebenfalls fremdenfeindlich</a:t>
            </a:r>
          </a:p>
        </p:txBody>
      </p:sp>
    </p:spTree>
    <p:extLst>
      <p:ext uri="{BB962C8B-B14F-4D97-AF65-F5344CB8AC3E}">
        <p14:creationId xmlns:p14="http://schemas.microsoft.com/office/powerpoint/2010/main" val="3454191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730C0F-C69C-43D8-B26B-08B04CE02B17}"/>
              </a:ext>
            </a:extLst>
          </p:cNvPr>
          <p:cNvSpPr>
            <a:spLocks noGrp="1"/>
          </p:cNvSpPr>
          <p:nvPr>
            <p:ph type="title"/>
          </p:nvPr>
        </p:nvSpPr>
        <p:spPr/>
        <p:txBody>
          <a:bodyPr>
            <a:normAutofit/>
          </a:bodyPr>
          <a:lstStyle/>
          <a:p>
            <a:pPr algn="ctr"/>
            <a:r>
              <a:rPr lang="de-DE" sz="6000" b="1" dirty="0"/>
              <a:t>Rassismus</a:t>
            </a:r>
          </a:p>
        </p:txBody>
      </p:sp>
      <p:pic>
        <p:nvPicPr>
          <p:cNvPr id="5" name="Inhaltsplatzhalter 4">
            <a:extLst>
              <a:ext uri="{FF2B5EF4-FFF2-40B4-BE49-F238E27FC236}">
                <a16:creationId xmlns:a16="http://schemas.microsoft.com/office/drawing/2014/main" id="{09ED1307-7E0A-4C26-8760-C71DBDED01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4325" y="2413793"/>
            <a:ext cx="3943350" cy="3129643"/>
          </a:xfrm>
        </p:spPr>
      </p:pic>
    </p:spTree>
    <p:extLst>
      <p:ext uri="{BB962C8B-B14F-4D97-AF65-F5344CB8AC3E}">
        <p14:creationId xmlns:p14="http://schemas.microsoft.com/office/powerpoint/2010/main" val="2313326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E1388F-1C51-405A-9E2D-634B69301B20}"/>
              </a:ext>
            </a:extLst>
          </p:cNvPr>
          <p:cNvSpPr>
            <a:spLocks noGrp="1"/>
          </p:cNvSpPr>
          <p:nvPr>
            <p:ph type="title"/>
          </p:nvPr>
        </p:nvSpPr>
        <p:spPr/>
        <p:txBody>
          <a:bodyPr/>
          <a:lstStyle/>
          <a:p>
            <a:r>
              <a:rPr lang="de-DE" b="1" u="sng" dirty="0"/>
              <a:t>Was ist Rassismus?</a:t>
            </a:r>
          </a:p>
        </p:txBody>
      </p:sp>
      <p:sp>
        <p:nvSpPr>
          <p:cNvPr id="3" name="Inhaltsplatzhalter 2">
            <a:extLst>
              <a:ext uri="{FF2B5EF4-FFF2-40B4-BE49-F238E27FC236}">
                <a16:creationId xmlns:a16="http://schemas.microsoft.com/office/drawing/2014/main" id="{8CA58BF1-6938-4ADA-BE63-C7F9123043BD}"/>
              </a:ext>
            </a:extLst>
          </p:cNvPr>
          <p:cNvSpPr>
            <a:spLocks noGrp="1"/>
          </p:cNvSpPr>
          <p:nvPr>
            <p:ph idx="1"/>
          </p:nvPr>
        </p:nvSpPr>
        <p:spPr>
          <a:xfrm>
            <a:off x="838200" y="1524000"/>
            <a:ext cx="10515600" cy="4652963"/>
          </a:xfrm>
        </p:spPr>
        <p:txBody>
          <a:bodyPr>
            <a:normAutofit/>
          </a:bodyPr>
          <a:lstStyle/>
          <a:p>
            <a:pPr algn="just"/>
            <a:r>
              <a:rPr lang="de-DE" dirty="0"/>
              <a:t>Der Begriff Rassismus ist von „Rasse“ abgeleitet. Rassismus beruht auf der </a:t>
            </a:r>
            <a:r>
              <a:rPr lang="de-DE" u="sng" dirty="0"/>
              <a:t>Behauptung</a:t>
            </a:r>
            <a:r>
              <a:rPr lang="de-DE" dirty="0"/>
              <a:t>, dass Menschen in voneinander abgegrenzten Rassen unterteilt sind. Es existiert nur eine „Menschenrasse“, der wir alle angehören: den Homo Sapiens! </a:t>
            </a:r>
          </a:p>
          <a:p>
            <a:pPr algn="just"/>
            <a:endParaRPr lang="de-DE" dirty="0"/>
          </a:p>
          <a:p>
            <a:pPr algn="just"/>
            <a:r>
              <a:rPr lang="de-DE" dirty="0"/>
              <a:t>Rassismus ist eine Art von Diskriminierung. Durch Rassismus werden Menschen zum Beispiel wegen ihrer Herkunft, ihrer Hautfarbe, ihrer Haare, ihres Namens oder ihrer Sprache absichtlich diskriminiert, ausgegrenzt und abgewertet. </a:t>
            </a:r>
          </a:p>
        </p:txBody>
      </p:sp>
    </p:spTree>
    <p:extLst>
      <p:ext uri="{BB962C8B-B14F-4D97-AF65-F5344CB8AC3E}">
        <p14:creationId xmlns:p14="http://schemas.microsoft.com/office/powerpoint/2010/main" val="178356745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1133</Words>
  <Application>Microsoft Office PowerPoint</Application>
  <PresentationFormat>Breitbild</PresentationFormat>
  <Paragraphs>90</Paragraphs>
  <Slides>24</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24</vt:i4>
      </vt:variant>
    </vt:vector>
  </HeadingPairs>
  <TitlesOfParts>
    <vt:vector size="28" baseType="lpstr">
      <vt:lpstr>Arial</vt:lpstr>
      <vt:lpstr>Calibri</vt:lpstr>
      <vt:lpstr>Calibri Light</vt:lpstr>
      <vt:lpstr>Office</vt:lpstr>
      <vt:lpstr>Schule mit Courage </vt:lpstr>
      <vt:lpstr> Warum wollen wir Schule  für Diversität/Vielfältigkeit werden?  </vt:lpstr>
      <vt:lpstr>PowerPoint-Präsentation</vt:lpstr>
      <vt:lpstr>Mögliche Formen von Diskriminierung</vt:lpstr>
      <vt:lpstr>Fremdenfeindlichkeit</vt:lpstr>
      <vt:lpstr>Was ist Fremdenfeindlichkeit?</vt:lpstr>
      <vt:lpstr>Fremdenfeindlichkeit in der Schule</vt:lpstr>
      <vt:lpstr>Rassismus</vt:lpstr>
      <vt:lpstr>Was ist Rassismus?</vt:lpstr>
      <vt:lpstr>Rassismus im Alltag</vt:lpstr>
      <vt:lpstr>Rassismus in der Schule</vt:lpstr>
      <vt:lpstr>Antisemitismus</vt:lpstr>
      <vt:lpstr>Was ist Antisemitismus?</vt:lpstr>
      <vt:lpstr>Geschichtlicher Hintergrund</vt:lpstr>
      <vt:lpstr>Antisemitismus in der Schule</vt:lpstr>
      <vt:lpstr>Sexismus</vt:lpstr>
      <vt:lpstr>Was ist Sexismus? </vt:lpstr>
      <vt:lpstr>Sexismus in der Schule gegenüber Mädchen</vt:lpstr>
      <vt:lpstr>Sexismus in der Schule gegenüber Jungen</vt:lpstr>
      <vt:lpstr>Homophobie</vt:lpstr>
      <vt:lpstr>PowerPoint-Präsentation</vt:lpstr>
      <vt:lpstr> Homophobie in der Schule </vt:lpstr>
      <vt:lpstr>Vertiefung und Reflexion  </vt:lpstr>
      <vt:lpstr>Was können wir tun?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Schule mit Courage</dc:title>
  <dc:creator>Marion Otto</dc:creator>
  <cp:lastModifiedBy>Marion Otto</cp:lastModifiedBy>
  <cp:revision>43</cp:revision>
  <cp:lastPrinted>2022-04-21T16:26:53Z</cp:lastPrinted>
  <dcterms:created xsi:type="dcterms:W3CDTF">2021-12-10T09:04:56Z</dcterms:created>
  <dcterms:modified xsi:type="dcterms:W3CDTF">2022-04-21T17:05:59Z</dcterms:modified>
</cp:coreProperties>
</file>